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88" r:id="rId2"/>
    <p:sldId id="616" r:id="rId3"/>
    <p:sldId id="621" r:id="rId4"/>
    <p:sldId id="622" r:id="rId5"/>
    <p:sldId id="498" r:id="rId6"/>
    <p:sldId id="509" r:id="rId7"/>
    <p:sldId id="604" r:id="rId8"/>
    <p:sldId id="614" r:id="rId9"/>
    <p:sldId id="393" r:id="rId10"/>
    <p:sldId id="418" r:id="rId11"/>
    <p:sldId id="394" r:id="rId12"/>
    <p:sldId id="628" r:id="rId13"/>
    <p:sldId id="631" r:id="rId14"/>
    <p:sldId id="634" r:id="rId15"/>
    <p:sldId id="400" r:id="rId16"/>
    <p:sldId id="629" r:id="rId17"/>
    <p:sldId id="404" r:id="rId18"/>
    <p:sldId id="636" r:id="rId19"/>
    <p:sldId id="627" r:id="rId20"/>
    <p:sldId id="408" r:id="rId21"/>
    <p:sldId id="639" r:id="rId22"/>
    <p:sldId id="646" r:id="rId23"/>
    <p:sldId id="625" r:id="rId24"/>
    <p:sldId id="468" r:id="rId25"/>
    <p:sldId id="641" r:id="rId26"/>
    <p:sldId id="642" r:id="rId27"/>
    <p:sldId id="647" r:id="rId28"/>
    <p:sldId id="645" r:id="rId29"/>
    <p:sldId id="420" r:id="rId30"/>
    <p:sldId id="63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C98808-68E5-4870-9444-E8C762FE6CE0}">
          <p14:sldIdLst/>
        </p14:section>
        <p14:section name="10-15 Minutes" id="{C30FC4CE-319A-46C7-B0C7-E65BDAFDAC2A}">
          <p14:sldIdLst>
            <p14:sldId id="388"/>
            <p14:sldId id="616"/>
            <p14:sldId id="621"/>
            <p14:sldId id="622"/>
            <p14:sldId id="498"/>
            <p14:sldId id="509"/>
            <p14:sldId id="604"/>
            <p14:sldId id="614"/>
            <p14:sldId id="393"/>
            <p14:sldId id="418"/>
            <p14:sldId id="394"/>
            <p14:sldId id="628"/>
            <p14:sldId id="631"/>
            <p14:sldId id="634"/>
            <p14:sldId id="400"/>
            <p14:sldId id="629"/>
            <p14:sldId id="404"/>
            <p14:sldId id="636"/>
            <p14:sldId id="627"/>
            <p14:sldId id="408"/>
            <p14:sldId id="639"/>
            <p14:sldId id="646"/>
            <p14:sldId id="625"/>
            <p14:sldId id="468"/>
            <p14:sldId id="641"/>
            <p14:sldId id="642"/>
            <p14:sldId id="647"/>
            <p14:sldId id="645"/>
            <p14:sldId id="420"/>
            <p14:sldId id="63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B8D"/>
    <a:srgbClr val="44CCCC"/>
    <a:srgbClr val="5B9641"/>
    <a:srgbClr val="C56D10"/>
    <a:srgbClr val="BD4148"/>
    <a:srgbClr val="AFC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D1445-2130-40DE-9B5B-E2378FA40CE6}" v="5" dt="2024-02-05T19:49:11.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706" autoAdjust="0"/>
    <p:restoredTop sz="79352" autoAdjust="0"/>
  </p:normalViewPr>
  <p:slideViewPr>
    <p:cSldViewPr snapToGrid="0">
      <p:cViewPr varScale="1">
        <p:scale>
          <a:sx n="53" d="100"/>
          <a:sy n="53" d="100"/>
        </p:scale>
        <p:origin x="72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E5AA37-9511-4A27-AAD0-7BC34F4B6496}" type="datetimeFigureOut">
              <a:rPr lang="en-US" smtClean="0"/>
              <a:t>3/28/2024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FF3BB-068D-40EE-AD85-E9D9493C9660}" type="slidenum">
              <a:rPr lang="en-US" smtClean="0"/>
              <a:t>‹#›</a:t>
            </a:fld>
            <a:endParaRPr lang="en-US"/>
          </a:p>
        </p:txBody>
      </p:sp>
    </p:spTree>
    <p:extLst>
      <p:ext uri="{BB962C8B-B14F-4D97-AF65-F5344CB8AC3E}">
        <p14:creationId xmlns:p14="http://schemas.microsoft.com/office/powerpoint/2010/main" val="2621684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anose="020B0604020202020204" pitchFamily="34" charset="0"/>
              <a:buNone/>
              <a:defRPr/>
            </a:pPr>
            <a:r>
              <a:rPr lang="en-US" altLang="en-US" b="1" i="1" dirty="0">
                <a:latin typeface="Helvetica" charset="0"/>
                <a:cs typeface="Helvetica" charset="0"/>
                <a:sym typeface="Helvetica" charset="0"/>
              </a:rPr>
              <a:t>Introduce yourself, any</a:t>
            </a:r>
            <a:r>
              <a:rPr lang="en-US" altLang="en-US" b="1" i="1" baseline="0" dirty="0">
                <a:latin typeface="Helvetica" charset="0"/>
                <a:cs typeface="Helvetica" charset="0"/>
                <a:sym typeface="Helvetica" charset="0"/>
              </a:rPr>
              <a:t> others with you, and thank hosts for inviting you to speak.</a:t>
            </a:r>
          </a:p>
          <a:p>
            <a:pPr marL="0" indent="0" eaLnBrk="1" hangingPunct="1">
              <a:buFont typeface="Arial" panose="020B0604020202020204" pitchFamily="34" charset="0"/>
              <a:buNone/>
              <a:defRPr/>
            </a:pPr>
            <a:endParaRPr lang="en-US" sz="1200" b="0" i="0" kern="1200" dirty="0">
              <a:solidFill>
                <a:schemeClr val="tx1"/>
              </a:solidFill>
              <a:effectLst/>
              <a:latin typeface="+mn-lt"/>
              <a:ea typeface="+mn-ea"/>
              <a:cs typeface="+mn-cs"/>
            </a:endParaRPr>
          </a:p>
          <a:p>
            <a:pPr marL="0" indent="0" eaLnBrk="1" hangingPunct="1">
              <a:buFont typeface="Arial" panose="020B0604020202020204" pitchFamily="34" charset="0"/>
              <a:buNone/>
              <a:defRPr/>
            </a:pPr>
            <a:r>
              <a:rPr lang="en-US" sz="1200" b="0" i="0" kern="1200" dirty="0">
                <a:solidFill>
                  <a:schemeClr val="tx1"/>
                </a:solidFill>
                <a:effectLst/>
                <a:latin typeface="+mn-lt"/>
                <a:ea typeface="+mn-ea"/>
                <a:cs typeface="+mn-cs"/>
              </a:rPr>
              <a:t>The Guatemala Literacy Project’s (the GLP’s) </a:t>
            </a:r>
            <a:r>
              <a:rPr lang="en-US" sz="1200" b="0" i="0" kern="1200" baseline="0" dirty="0">
                <a:solidFill>
                  <a:schemeClr val="tx1"/>
                </a:solidFill>
                <a:effectLst/>
                <a:latin typeface="+mn-lt"/>
                <a:ea typeface="+mn-ea"/>
                <a:cs typeface="+mn-cs"/>
              </a:rPr>
              <a:t>mission is to </a:t>
            </a:r>
            <a:r>
              <a:rPr lang="en-US" b="0" i="0" dirty="0">
                <a:solidFill>
                  <a:srgbClr val="666666"/>
                </a:solidFill>
                <a:effectLst/>
                <a:latin typeface="Open Sans" panose="020B0606030504020204" pitchFamily="34" charset="0"/>
              </a:rPr>
              <a:t>improve education for underserved students in Guatemala, with the ultimate goal of</a:t>
            </a:r>
            <a:r>
              <a:rPr lang="en-US" sz="1200" b="0" i="0" kern="1200" baseline="0" dirty="0">
                <a:solidFill>
                  <a:schemeClr val="tx1"/>
                </a:solidFill>
                <a:effectLst/>
                <a:latin typeface="+mn-lt"/>
                <a:ea typeface="+mn-ea"/>
                <a:cs typeface="+mn-cs"/>
              </a:rPr>
              <a:t> breaking the cycle of poverty for them and their families entirely.</a:t>
            </a:r>
          </a:p>
          <a:p>
            <a:pPr marL="0" indent="0" eaLnBrk="1" hangingPunct="1">
              <a:buFont typeface="Arial" panose="020B0604020202020204" pitchFamily="34" charset="0"/>
              <a:buNone/>
              <a:defRPr/>
            </a:pPr>
            <a:endParaRPr lang="en-US" sz="1200" b="0" i="0" kern="1200" baseline="0" dirty="0">
              <a:solidFill>
                <a:schemeClr val="tx1"/>
              </a:solidFill>
              <a:effectLst/>
              <a:latin typeface="+mn-lt"/>
              <a:ea typeface="+mn-ea"/>
              <a:cs typeface="+mn-cs"/>
            </a:endParaRPr>
          </a:p>
          <a:p>
            <a:pPr marL="0" indent="0" eaLnBrk="1" hangingPunct="1">
              <a:buFont typeface="Arial" panose="020B0604020202020204" pitchFamily="34" charset="0"/>
              <a:buNone/>
              <a:defRPr/>
            </a:pPr>
            <a:r>
              <a:rPr lang="en-US" sz="1200" b="0" i="1" kern="1200" baseline="0" dirty="0">
                <a:solidFill>
                  <a:schemeClr val="tx1"/>
                </a:solidFill>
                <a:effectLst/>
                <a:latin typeface="+mn-lt"/>
                <a:ea typeface="+mn-ea"/>
                <a:cs typeface="+mn-cs"/>
              </a:rPr>
              <a:t>More optional info:</a:t>
            </a:r>
          </a:p>
          <a:p>
            <a:pPr marL="0" indent="0" eaLnBrk="1" hangingPunct="1">
              <a:buFont typeface="Arial" panose="020B0604020202020204" pitchFamily="34" charset="0"/>
              <a:buNone/>
              <a:defRPr/>
            </a:pPr>
            <a:r>
              <a:rPr lang="en-US" b="0" i="1" dirty="0">
                <a:solidFill>
                  <a:srgbClr val="666666"/>
                </a:solidFill>
                <a:effectLst/>
                <a:latin typeface="Open Sans" panose="020B0606030504020204" pitchFamily="34" charset="0"/>
              </a:rPr>
              <a:t>The Guatemala Literacy Project (GLP) is one of the largest grassroots, multi-club, multi-district projects in Rotary. More than 800 clubs and 90 districts have been working together since 1997 to improve education for underserved students in Guatemala. In that time, more than 295,000 students have been served through four sustainable programs that are tested and proven to work.</a:t>
            </a:r>
            <a:endParaRPr lang="en-US" sz="1200" b="0"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58B824-7AE3-4DDD-8EF9-2B8ABC4C123F}" type="slidenum">
              <a:rPr lang="en-US" smtClean="0"/>
              <a:t>1</a:t>
            </a:fld>
            <a:endParaRPr lang="en-US" dirty="0"/>
          </a:p>
        </p:txBody>
      </p:sp>
    </p:spTree>
    <p:extLst>
      <p:ext uri="{BB962C8B-B14F-4D97-AF65-F5344CB8AC3E}">
        <p14:creationId xmlns:p14="http://schemas.microsoft.com/office/powerpoint/2010/main" val="1683511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Over 260,000 students benefitted</a:t>
            </a:r>
            <a:r>
              <a:rPr lang="en-US" baseline="0" dirty="0"/>
              <a:t>– that’s the McDonald’s number - enough to fill your average baseball stadium 5 times over!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baseline="0" dirty="0">
                <a:solidFill>
                  <a:schemeClr val="tx1"/>
                </a:solidFill>
                <a:latin typeface="+mn-lt"/>
                <a:ea typeface="+mn-ea"/>
                <a:cs typeface="+mn-cs"/>
              </a:rPr>
              <a:t>-   </a:t>
            </a:r>
            <a:r>
              <a:rPr lang="en-US" baseline="0" dirty="0"/>
              <a:t>191 Textbook Projects</a:t>
            </a:r>
          </a:p>
          <a:p>
            <a:pPr marL="628650" lvl="1" indent="-171450">
              <a:buFontTx/>
              <a:buChar char="-"/>
            </a:pPr>
            <a:r>
              <a:rPr lang="en-US" baseline="0" dirty="0"/>
              <a:t>136 Spark Reading Programs – Teaching kids to read </a:t>
            </a:r>
            <a:r>
              <a:rPr lang="en-US" i="1" baseline="0" dirty="0"/>
              <a:t>better, faster, and earlier.</a:t>
            </a:r>
            <a:endParaRPr lang="en-US" baseline="0" dirty="0"/>
          </a:p>
          <a:p>
            <a:pPr marL="628650" lvl="1" indent="-171450">
              <a:buFontTx/>
              <a:buChar char="-"/>
            </a:pPr>
            <a:r>
              <a:rPr lang="en-US" baseline="0" dirty="0"/>
              <a:t>56 Computer Centers, educating 14,000 kids every day.</a:t>
            </a:r>
          </a:p>
          <a:p>
            <a:pPr marL="628650" lvl="1" indent="-171450">
              <a:buFontTx/>
              <a:buChar char="-"/>
            </a:pPr>
            <a:r>
              <a:rPr lang="en-US" baseline="0" dirty="0"/>
              <a:t>930 students on scholarship</a:t>
            </a:r>
          </a:p>
          <a:p>
            <a:pPr marL="171450" indent="-171450">
              <a:buFont typeface="Arial" panose="020B0604020202020204" pitchFamily="34" charset="0"/>
              <a:buChar char="•"/>
            </a:pPr>
            <a:r>
              <a:rPr lang="en-US" baseline="0" dirty="0"/>
              <a:t>We are changing Guatemala… and through Guatemala…changing… the world. </a:t>
            </a:r>
            <a:r>
              <a:rPr lang="en-US" b="1" baseline="0" dirty="0"/>
              <a:t>And we want </a:t>
            </a:r>
            <a:r>
              <a:rPr lang="en-US" b="1" u="sng" baseline="0" dirty="0"/>
              <a:t>you</a:t>
            </a:r>
            <a:r>
              <a:rPr lang="en-US" b="1" u="none" baseline="0" dirty="0"/>
              <a:t> to</a:t>
            </a:r>
            <a:r>
              <a:rPr lang="en-US" b="1" baseline="0" dirty="0"/>
              <a:t> join us</a:t>
            </a:r>
            <a:r>
              <a:rPr lang="en-US" baseline="0" dirty="0"/>
              <a:t>.</a:t>
            </a:r>
          </a:p>
        </p:txBody>
      </p:sp>
      <p:sp>
        <p:nvSpPr>
          <p:cNvPr id="4" name="Slide Number Placeholder 3"/>
          <p:cNvSpPr>
            <a:spLocks noGrp="1"/>
          </p:cNvSpPr>
          <p:nvPr>
            <p:ph type="sldNum" sz="quarter" idx="10"/>
          </p:nvPr>
        </p:nvSpPr>
        <p:spPr/>
        <p:txBody>
          <a:bodyPr/>
          <a:lstStyle/>
          <a:p>
            <a:fld id="{C458B824-7AE3-4DDD-8EF9-2B8ABC4C123F}" type="slidenum">
              <a:rPr lang="en-US" smtClean="0"/>
              <a:t>10</a:t>
            </a:fld>
            <a:endParaRPr lang="en-US" dirty="0"/>
          </a:p>
        </p:txBody>
      </p:sp>
    </p:spTree>
    <p:extLst>
      <p:ext uri="{BB962C8B-B14F-4D97-AF65-F5344CB8AC3E}">
        <p14:creationId xmlns:p14="http://schemas.microsoft.com/office/powerpoint/2010/main" val="1941545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Spark Reading Program: </a:t>
            </a:r>
            <a:r>
              <a:rPr lang="en-US" b="0" i="0" dirty="0">
                <a:solidFill>
                  <a:srgbClr val="FFFFFF"/>
                </a:solidFill>
                <a:effectLst/>
                <a:latin typeface="Lora" pitchFamily="2" charset="0"/>
              </a:rPr>
              <a:t>1 in 3 indigenous Guatemalans cannot read or write.</a:t>
            </a:r>
          </a:p>
          <a:p>
            <a:endParaRPr lang="en-US" b="0" i="0" dirty="0">
              <a:solidFill>
                <a:srgbClr val="FFFFFF"/>
              </a:solidFill>
              <a:effectLst/>
              <a:latin typeface="Lor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Source Serif Pro" panose="02040603050405020204" pitchFamily="18" charset="0"/>
                <a:cs typeface="Times New Roman" panose="02020603050405020304" pitchFamily="18" charset="0"/>
              </a:rPr>
              <a:t>The GLP currently has 152 Spark Reading Programs active at partner schools across rural Guatemala.</a:t>
            </a:r>
            <a:endParaRPr lang="en-US" b="0" i="0" dirty="0">
              <a:solidFill>
                <a:srgbClr val="FFFFFF"/>
              </a:solidFill>
              <a:effectLst/>
              <a:latin typeface="Lora" pitchFamily="2" charset="0"/>
            </a:endParaRPr>
          </a:p>
          <a:p>
            <a:endParaRPr lang="en-US" b="0" i="0" dirty="0">
              <a:solidFill>
                <a:srgbClr val="FFFFFF"/>
              </a:solidFill>
              <a:effectLst/>
              <a:latin typeface="Lor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these programs, Spark</a:t>
            </a:r>
            <a:r>
              <a:rPr lang="en-US" baseline="0" dirty="0"/>
              <a:t> teachers</a:t>
            </a:r>
            <a:r>
              <a:rPr lang="en-US" dirty="0"/>
              <a:t> receive 42</a:t>
            </a:r>
            <a:r>
              <a:rPr lang="en-US" baseline="0" dirty="0"/>
              <a:t> hours of training, 3-5 in-class observations from a licensed trainer, and an average of 150 books for their classroom. They learn over 100 different techniques to engage their students in the reading process</a:t>
            </a:r>
            <a:endParaRPr lang="en-US" dirty="0"/>
          </a:p>
          <a:p>
            <a:endParaRPr lang="en-US" dirty="0"/>
          </a:p>
        </p:txBody>
      </p:sp>
      <p:sp>
        <p:nvSpPr>
          <p:cNvPr id="4" name="Slide Number Placeholder 3"/>
          <p:cNvSpPr>
            <a:spLocks noGrp="1"/>
          </p:cNvSpPr>
          <p:nvPr>
            <p:ph type="sldNum" sz="quarter" idx="10"/>
          </p:nvPr>
        </p:nvSpPr>
        <p:spPr/>
        <p:txBody>
          <a:bodyPr/>
          <a:lstStyle/>
          <a:p>
            <a:fld id="{C458B824-7AE3-4DDD-8EF9-2B8ABC4C123F}" type="slidenum">
              <a:rPr lang="en-US" smtClean="0"/>
              <a:t>11</a:t>
            </a:fld>
            <a:endParaRPr lang="en-US" dirty="0"/>
          </a:p>
        </p:txBody>
      </p:sp>
    </p:spTree>
    <p:extLst>
      <p:ext uri="{BB962C8B-B14F-4D97-AF65-F5344CB8AC3E}">
        <p14:creationId xmlns:p14="http://schemas.microsoft.com/office/powerpoint/2010/main" val="3535250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effectLst/>
                <a:latin typeface="Arial" panose="020B0604020202020204" pitchFamily="34" charset="0"/>
              </a:rPr>
              <a:t>CoEd’s</a:t>
            </a:r>
            <a:r>
              <a:rPr lang="en-US" b="0" i="0" dirty="0">
                <a:effectLst/>
                <a:latin typeface="Arial" panose="020B0604020202020204" pitchFamily="34" charset="0"/>
              </a:rPr>
              <a:t> Spark Reading Program continues to provide teachers with books and study guides to rotate between their students’ homes during the pandemic. Thanks to training videos and a virtual platform, they are also able to continue studying best practices for reading education, even while in-person training is suspended due to COVID-19. Chimaltenango, November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7A77A-336C-4AC7-9879-F03033683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4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Spark Reading Corners</a:t>
            </a:r>
          </a:p>
          <a:p>
            <a:endParaRPr lang="en-US" b="0" i="0" dirty="0">
              <a:effectLst/>
              <a:latin typeface="Arial" panose="020B0604020202020204" pitchFamily="34" charset="0"/>
            </a:endParaRPr>
          </a:p>
          <a:p>
            <a:r>
              <a:rPr lang="en-US" b="0" i="0" dirty="0">
                <a:effectLst/>
                <a:latin typeface="Arial" panose="020B0604020202020204" pitchFamily="34" charset="0"/>
              </a:rPr>
              <a:t>First-grade teacher Blanca </a:t>
            </a:r>
            <a:r>
              <a:rPr lang="en-US" b="0" i="0" dirty="0" err="1">
                <a:effectLst/>
                <a:latin typeface="Arial" panose="020B0604020202020204" pitchFamily="34" charset="0"/>
              </a:rPr>
              <a:t>Mactzul</a:t>
            </a:r>
            <a:r>
              <a:rPr lang="en-US" b="0" i="0" dirty="0">
                <a:effectLst/>
                <a:latin typeface="Arial" panose="020B0604020202020204" pitchFamily="34" charset="0"/>
              </a:rPr>
              <a:t> said that ”In a very creative way, kids progressed at home. My students can now read and write. I am convinced that the future of this country depends on each child who puts in the effort to learn to read and write, hope lies on them, and I am sure there is a bright future ahead.</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7A77A-336C-4AC7-9879-F03033683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28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Principal and staff member at </a:t>
            </a:r>
            <a:r>
              <a:rPr lang="en-US" b="0" i="0" dirty="0" err="1">
                <a:effectLst/>
                <a:latin typeface="Arial" panose="020B0604020202020204" pitchFamily="34" charset="0"/>
              </a:rPr>
              <a:t>Chajalajya</a:t>
            </a:r>
            <a:r>
              <a:rPr lang="en-US" b="0" i="0" dirty="0">
                <a:effectLst/>
                <a:latin typeface="Arial" panose="020B0604020202020204" pitchFamily="34" charset="0"/>
              </a:rPr>
              <a:t> show off the take-home study guides or tarjetones they received through the Spark Reading Program for their students to use at </a:t>
            </a:r>
            <a:r>
              <a:rPr lang="en-US" b="0" i="0" dirty="0" err="1">
                <a:effectLst/>
                <a:latin typeface="Arial" panose="020B0604020202020204" pitchFamily="34" charset="0"/>
              </a:rPr>
              <a:t>home.Ma</a:t>
            </a:r>
            <a:r>
              <a:rPr lang="en-US" b="0" i="0" dirty="0">
                <a:effectLst/>
                <a:latin typeface="Arial" panose="020B0604020202020204" pitchFamily="34" charset="0"/>
              </a:rPr>
              <a:t> y 2021.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7A77A-336C-4AC7-9879-F03033683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260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Textbooks: </a:t>
            </a:r>
            <a:r>
              <a:rPr lang="en-US" b="0" i="0" dirty="0">
                <a:solidFill>
                  <a:srgbClr val="FFFFFF"/>
                </a:solidFill>
                <a:effectLst/>
                <a:latin typeface="Lora" pitchFamily="2" charset="0"/>
              </a:rPr>
              <a:t>90% of rural Guatemalan classrooms don’t have textbooks. </a:t>
            </a:r>
            <a:r>
              <a:rPr lang="en-US" baseline="0" dirty="0"/>
              <a:t>Can you imagine going through school without any textbooks? </a:t>
            </a:r>
            <a:endParaRPr lang="en-US" b="0" i="0" dirty="0">
              <a:solidFill>
                <a:srgbClr val="FFFFFF"/>
              </a:solidFill>
              <a:effectLst/>
              <a:latin typeface="Lora" pitchFamily="2" charset="0"/>
            </a:endParaRPr>
          </a:p>
          <a:p>
            <a:endParaRPr lang="en-US" b="0" i="0" dirty="0">
              <a:solidFill>
                <a:srgbClr val="FFFFFF"/>
              </a:solidFill>
              <a:effectLst/>
              <a:latin typeface="Lor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baseline="0" dirty="0">
                <a:solidFill>
                  <a:srgbClr val="FF0000"/>
                </a:solidFill>
                <a:latin typeface="+mn-lt"/>
                <a:ea typeface="Calibri"/>
                <a:cs typeface="Calibri"/>
                <a:sym typeface="Calibri"/>
              </a:rPr>
              <a:t>If you give a teacher textbooks, you give them a quarter of their class time back. Just think how much more students learn in a year! Because of this, kids who receive textbooks score significantly higher on national standardized tests </a:t>
            </a:r>
            <a:r>
              <a:rPr lang="en-US" sz="1200" b="0" i="1" u="none" strike="noStrike" cap="none" baseline="0" dirty="0">
                <a:solidFill>
                  <a:srgbClr val="FF0000"/>
                </a:solidFill>
                <a:latin typeface="+mn-lt"/>
                <a:ea typeface="Calibri"/>
                <a:cs typeface="Calibri"/>
                <a:sym typeface="Calibri"/>
              </a:rPr>
              <a:t>(in math and reading) </a:t>
            </a:r>
            <a:r>
              <a:rPr lang="en-US" sz="1200" b="0" i="0" u="none" strike="noStrike" cap="none" baseline="0" dirty="0">
                <a:solidFill>
                  <a:srgbClr val="FF0000"/>
                </a:solidFill>
                <a:latin typeface="+mn-lt"/>
                <a:ea typeface="Calibri"/>
                <a:cs typeface="Calibri"/>
                <a:sym typeface="Calibri"/>
              </a:rPr>
              <a:t>than kids who don’t. </a:t>
            </a:r>
          </a:p>
          <a:p>
            <a:endParaRPr lang="en-US" dirty="0"/>
          </a:p>
        </p:txBody>
      </p:sp>
      <p:sp>
        <p:nvSpPr>
          <p:cNvPr id="4" name="Slide Number Placeholder 3"/>
          <p:cNvSpPr>
            <a:spLocks noGrp="1"/>
          </p:cNvSpPr>
          <p:nvPr>
            <p:ph type="sldNum" sz="quarter" idx="10"/>
          </p:nvPr>
        </p:nvSpPr>
        <p:spPr/>
        <p:txBody>
          <a:bodyPr/>
          <a:lstStyle/>
          <a:p>
            <a:fld id="{C458B824-7AE3-4DDD-8EF9-2B8ABC4C123F}" type="slidenum">
              <a:rPr lang="en-US" smtClean="0"/>
              <a:t>15</a:t>
            </a:fld>
            <a:endParaRPr lang="en-US" dirty="0"/>
          </a:p>
        </p:txBody>
      </p:sp>
    </p:spTree>
    <p:extLst>
      <p:ext uri="{BB962C8B-B14F-4D97-AF65-F5344CB8AC3E}">
        <p14:creationId xmlns:p14="http://schemas.microsoft.com/office/powerpoint/2010/main" val="1664946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During a training session, a Textbook Program teacher uses her smartphone to learn to use a virtual platform that provides a host of educational resources, improving her teaching methods and allowing her to be the best she can be for her students during this difficult time. February 2021.</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7A77A-336C-4AC7-9879-F03033683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5813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Computers: </a:t>
            </a:r>
            <a:r>
              <a:rPr lang="en-US" b="0" i="0" dirty="0">
                <a:solidFill>
                  <a:srgbClr val="FFFFFF"/>
                </a:solidFill>
                <a:effectLst/>
                <a:latin typeface="Lora" pitchFamily="2" charset="0"/>
              </a:rPr>
              <a:t>Rural Guatemalan students lack opportunities to gain tech skills.</a:t>
            </a:r>
          </a:p>
          <a:p>
            <a:endParaRPr lang="en-US" b="0" i="0" dirty="0">
              <a:solidFill>
                <a:srgbClr val="FFFFFF"/>
              </a:solidFill>
              <a:effectLst/>
              <a:latin typeface="Lor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a:solidFill>
                  <a:schemeClr val="dk1"/>
                </a:solidFill>
                <a:latin typeface="Calibri"/>
                <a:ea typeface="Calibri"/>
                <a:cs typeface="Calibri"/>
                <a:sym typeface="Calibri"/>
              </a:rPr>
              <a:t>We </a:t>
            </a:r>
            <a:r>
              <a:rPr lang="en-US" sz="1200" b="0" i="0" u="none" strike="noStrike" cap="none" baseline="0" dirty="0">
                <a:solidFill>
                  <a:schemeClr val="dk1"/>
                </a:solidFill>
                <a:latin typeface="Calibri"/>
                <a:ea typeface="Calibri"/>
                <a:cs typeface="Calibri"/>
                <a:sym typeface="Calibri"/>
              </a:rPr>
              <a:t>provide computers to these schools and students receive training on how to use them. Over their 3 years of middle school they receive 100 lessons on using a computer. </a:t>
            </a:r>
            <a:r>
              <a:rPr lang="en-US" sz="1200" b="0" i="0" u="none" strike="noStrike" cap="none" dirty="0">
                <a:solidFill>
                  <a:schemeClr val="dk1"/>
                </a:solidFill>
                <a:latin typeface="Calibri"/>
                <a:ea typeface="Calibri"/>
                <a:cs typeface="Calibri"/>
                <a:sym typeface="Calibri"/>
              </a:rPr>
              <a:t>At</a:t>
            </a:r>
            <a:r>
              <a:rPr lang="en-US" sz="1200" b="0" i="0" u="none" strike="noStrike" cap="none" baseline="0" dirty="0">
                <a:solidFill>
                  <a:schemeClr val="dk1"/>
                </a:solidFill>
                <a:latin typeface="Calibri"/>
                <a:ea typeface="Calibri"/>
                <a:cs typeface="Calibri"/>
                <a:sym typeface="Calibri"/>
              </a:rPr>
              <a:t> the end of those 3 years, 95% of students find jobs with their new skills or continue their education </a:t>
            </a:r>
            <a:r>
              <a:rPr lang="en-US" sz="1200" b="0" i="0" u="none" strike="noStrike" cap="none" baseline="0" dirty="0">
                <a:solidFill>
                  <a:schemeClr val="dk1"/>
                </a:solidFill>
                <a:latin typeface="+mn-lt"/>
                <a:ea typeface="Calibri"/>
                <a:cs typeface="Calibri"/>
                <a:sym typeface="Calibri"/>
              </a:rPr>
              <a:t>in high school—an astounding number.</a:t>
            </a: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C458B824-7AE3-4DDD-8EF9-2B8ABC4C123F}" type="slidenum">
              <a:rPr lang="en-US" smtClean="0"/>
              <a:t>17</a:t>
            </a:fld>
            <a:endParaRPr lang="en-US" dirty="0"/>
          </a:p>
        </p:txBody>
      </p:sp>
    </p:spTree>
    <p:extLst>
      <p:ext uri="{BB962C8B-B14F-4D97-AF65-F5344CB8AC3E}">
        <p14:creationId xmlns:p14="http://schemas.microsoft.com/office/powerpoint/2010/main" val="175505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CoEd Computer Supervisors like Leonel (pictured here with a Computer Center student in </a:t>
            </a:r>
            <a:r>
              <a:rPr lang="en-US" b="0" i="0" dirty="0" err="1">
                <a:effectLst/>
                <a:latin typeface="Arial" panose="020B0604020202020204" pitchFamily="34" charset="0"/>
              </a:rPr>
              <a:t>Almolonga</a:t>
            </a:r>
            <a:r>
              <a:rPr lang="en-US" b="0" i="0" dirty="0">
                <a:effectLst/>
                <a:latin typeface="Arial" panose="020B0604020202020204" pitchFamily="34" charset="0"/>
              </a:rPr>
              <a:t> before the pandemic hit) have leveraged their expert knowledge to convert the program’s training contents into a virtual format. </a:t>
            </a:r>
            <a:r>
              <a:rPr lang="en-US" b="0" i="0" dirty="0" err="1">
                <a:effectLst/>
                <a:latin typeface="Arial" panose="020B0604020202020204" pitchFamily="34" charset="0"/>
              </a:rPr>
              <a:t>Quetza</a:t>
            </a:r>
            <a:r>
              <a:rPr lang="en-US" b="0" i="0" dirty="0">
                <a:effectLst/>
                <a:latin typeface="Arial" panose="020B0604020202020204" pitchFamily="34" charset="0"/>
              </a:rPr>
              <a:t> </a:t>
            </a:r>
            <a:r>
              <a:rPr lang="en-US" b="0" i="0" dirty="0" err="1">
                <a:effectLst/>
                <a:latin typeface="Arial" panose="020B0604020202020204" pitchFamily="34" charset="0"/>
              </a:rPr>
              <a:t>ltena</a:t>
            </a:r>
            <a:r>
              <a:rPr lang="en-US" b="0" i="0" dirty="0">
                <a:effectLst/>
                <a:latin typeface="Arial" panose="020B0604020202020204" pitchFamily="34" charset="0"/>
              </a:rPr>
              <a:t> </a:t>
            </a:r>
            <a:r>
              <a:rPr lang="en-US" b="0" i="0" dirty="0" err="1">
                <a:effectLst/>
                <a:latin typeface="Arial" panose="020B0604020202020204" pitchFamily="34" charset="0"/>
              </a:rPr>
              <a:t>ngo</a:t>
            </a:r>
            <a:r>
              <a:rPr lang="en-US" b="0" i="0" dirty="0">
                <a:effectLst/>
                <a:latin typeface="Arial" panose="020B0604020202020204" pitchFamily="34" charset="0"/>
              </a:rPr>
              <a:t>, Feb. 2020.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7A77A-336C-4AC7-9879-F03033683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4227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Arial" panose="020B0604020202020204" pitchFamily="34" charset="0"/>
              </a:rPr>
              <a:t>Teachers from CoEd Computer Centers kicked off the 2021 school year with some in-person training seminars, before another wave of COVID suspended in-person activities. By September, all of their labs had been installed with the virtual platform that will enable them to provide consistent education for their students even during these constantly-changing circumstances.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7A77A-336C-4AC7-9879-F03033683A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02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background on Guatemala…</a:t>
            </a:r>
          </a:p>
          <a:p>
            <a:endParaRPr lang="en-US" dirty="0"/>
          </a:p>
          <a:p>
            <a:r>
              <a:rPr lang="en-US" dirty="0"/>
              <a:t>Central American Country </a:t>
            </a:r>
          </a:p>
          <a:p>
            <a:r>
              <a:rPr lang="en-US"/>
              <a:t>Population</a:t>
            </a:r>
            <a:r>
              <a:rPr lang="en-US" dirty="0"/>
              <a:t>: ~18 million</a:t>
            </a:r>
          </a:p>
          <a:p>
            <a:r>
              <a:rPr lang="en-US" b="0" i="0" dirty="0">
                <a:solidFill>
                  <a:srgbClr val="000000"/>
                </a:solidFill>
                <a:effectLst/>
                <a:latin typeface="arial" panose="020B0604020202020204" pitchFamily="34" charset="0"/>
              </a:rPr>
              <a:t>Ethnic Makeup: 56% Mestizo (mixed Amerindian-Spanish - in local Spanish called Ladino)</a:t>
            </a:r>
          </a:p>
          <a:p>
            <a:r>
              <a:rPr lang="en-US" b="0" i="0" dirty="0">
                <a:solidFill>
                  <a:srgbClr val="000000"/>
                </a:solidFill>
                <a:effectLst/>
                <a:latin typeface="arial" panose="020B0604020202020204" pitchFamily="34" charset="0"/>
              </a:rPr>
              <a:t>41.7% Maya, 1.8% </a:t>
            </a:r>
            <a:r>
              <a:rPr lang="en-US" b="0" i="0" dirty="0" err="1">
                <a:solidFill>
                  <a:srgbClr val="000000"/>
                </a:solidFill>
                <a:effectLst/>
                <a:latin typeface="arial" panose="020B0604020202020204" pitchFamily="34" charset="0"/>
              </a:rPr>
              <a:t>Xinca</a:t>
            </a:r>
            <a:r>
              <a:rPr lang="en-US" b="0" i="0" dirty="0">
                <a:solidFill>
                  <a:srgbClr val="000000"/>
                </a:solidFill>
                <a:effectLst/>
                <a:latin typeface="arial" panose="020B0604020202020204" pitchFamily="34" charset="0"/>
              </a:rPr>
              <a:t> (Indigenous, non-Maya), 0.2% African descent, 0.1% Garifuna (mixed West and Central African, Island Carib, and Arawak) 0.1%</a:t>
            </a:r>
            <a:endParaRPr lang="en-US" dirty="0"/>
          </a:p>
        </p:txBody>
      </p:sp>
      <p:sp>
        <p:nvSpPr>
          <p:cNvPr id="4" name="Slide Number Placeholder 3"/>
          <p:cNvSpPr>
            <a:spLocks noGrp="1"/>
          </p:cNvSpPr>
          <p:nvPr>
            <p:ph type="sldNum" sz="quarter" idx="5"/>
          </p:nvPr>
        </p:nvSpPr>
        <p:spPr/>
        <p:txBody>
          <a:bodyPr/>
          <a:lstStyle/>
          <a:p>
            <a:fld id="{46C7A77A-336C-4AC7-9879-F03033683A0A}" type="slidenum">
              <a:rPr lang="en-US" smtClean="0"/>
              <a:t>2</a:t>
            </a:fld>
            <a:endParaRPr lang="en-US"/>
          </a:p>
        </p:txBody>
      </p:sp>
    </p:spTree>
    <p:extLst>
      <p:ext uri="{BB962C8B-B14F-4D97-AF65-F5344CB8AC3E}">
        <p14:creationId xmlns:p14="http://schemas.microsoft.com/office/powerpoint/2010/main" val="465019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Rise Youth Development Program: Approx. </a:t>
            </a:r>
            <a:r>
              <a:rPr lang="en-US" b="0" i="0" dirty="0">
                <a:solidFill>
                  <a:srgbClr val="FFFFFF"/>
                </a:solidFill>
                <a:effectLst/>
                <a:latin typeface="Lora" pitchFamily="2" charset="0"/>
              </a:rPr>
              <a:t>10% of impoverished Guatemalans graduate from high school.</a:t>
            </a:r>
          </a:p>
          <a:p>
            <a:endParaRPr lang="en-US" b="0" i="0" dirty="0">
              <a:solidFill>
                <a:srgbClr val="FFFFFF"/>
              </a:solidFill>
              <a:effectLst/>
              <a:latin typeface="Lora" pitchFamily="2" charset="0"/>
            </a:endParaRPr>
          </a:p>
          <a:p>
            <a:r>
              <a:rPr lang="en-US" dirty="0"/>
              <a:t>The Rise Program selects students who are about</a:t>
            </a:r>
            <a:r>
              <a:rPr lang="en-US" baseline="0" dirty="0"/>
              <a:t> to drop out of school and skyrockets their graduation rate to 90%, offering not just a scholarship, but wrap-around support.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458B824-7AE3-4DDD-8EF9-2B8ABC4C123F}" type="slidenum">
              <a:rPr lang="en-US" smtClean="0"/>
              <a:t>20</a:t>
            </a:fld>
            <a:endParaRPr lang="en-US" dirty="0"/>
          </a:p>
        </p:txBody>
      </p:sp>
    </p:spTree>
    <p:extLst>
      <p:ext uri="{BB962C8B-B14F-4D97-AF65-F5344CB8AC3E}">
        <p14:creationId xmlns:p14="http://schemas.microsoft.com/office/powerpoint/2010/main" val="3920049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overall goal remaining to help Guatemalan students, specifically rural, indigenous students, get to high school graduation. Once they achieve this milestone, doors open that were once closed.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 truly believe</a:t>
            </a:r>
            <a:r>
              <a:rPr lang="en-US" altLang="en-US" baseline="0" dirty="0"/>
              <a:t> that t</a:t>
            </a:r>
            <a:r>
              <a:rPr lang="en-US" altLang="en-US" dirty="0"/>
              <a:t>hese children, once educated, will help pull their communities, their regions, and ultimately Guatemala… permanently out of poverty.</a:t>
            </a:r>
          </a:p>
          <a:p>
            <a:endParaRPr lang="en-US" dirty="0"/>
          </a:p>
        </p:txBody>
      </p:sp>
      <p:sp>
        <p:nvSpPr>
          <p:cNvPr id="4" name="Slide Number Placeholder 3"/>
          <p:cNvSpPr>
            <a:spLocks noGrp="1"/>
          </p:cNvSpPr>
          <p:nvPr>
            <p:ph type="sldNum" sz="quarter" idx="5"/>
          </p:nvPr>
        </p:nvSpPr>
        <p:spPr/>
        <p:txBody>
          <a:bodyPr/>
          <a:lstStyle/>
          <a:p>
            <a:fld id="{173FF3BB-068D-40EE-AD85-E9D9493C9660}" type="slidenum">
              <a:rPr lang="en-US" smtClean="0"/>
              <a:t>21</a:t>
            </a:fld>
            <a:endParaRPr lang="en-US"/>
          </a:p>
        </p:txBody>
      </p:sp>
    </p:spTree>
    <p:extLst>
      <p:ext uri="{BB962C8B-B14F-4D97-AF65-F5344CB8AC3E}">
        <p14:creationId xmlns:p14="http://schemas.microsoft.com/office/powerpoint/2010/main" val="6475913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Rise Youth Development Team also saw a great need for mental health support for our scholarship students due to rising struggles for their families due to the continued effects of the pandemic.</a:t>
            </a:r>
          </a:p>
          <a:p>
            <a:endParaRPr lang="en-US" dirty="0"/>
          </a:p>
          <a:p>
            <a:r>
              <a:rPr lang="en-US" dirty="0"/>
              <a:t>This includes students who have lost relatives to illness, immigration, or have fallen into even more extreme poverty to lack of reliable work opportunities, and many more difficult factors.</a:t>
            </a:r>
          </a:p>
          <a:p>
            <a:endParaRPr lang="en-US" dirty="0"/>
          </a:p>
          <a:p>
            <a:r>
              <a:rPr lang="en-US" dirty="0"/>
              <a:t>Any students in our Rise program who need access to counseling now have it.</a:t>
            </a:r>
          </a:p>
        </p:txBody>
      </p:sp>
      <p:sp>
        <p:nvSpPr>
          <p:cNvPr id="4" name="Slide Number Placeholder 3"/>
          <p:cNvSpPr>
            <a:spLocks noGrp="1"/>
          </p:cNvSpPr>
          <p:nvPr>
            <p:ph type="sldNum" sz="quarter" idx="5"/>
          </p:nvPr>
        </p:nvSpPr>
        <p:spPr/>
        <p:txBody>
          <a:bodyPr/>
          <a:lstStyle/>
          <a:p>
            <a:fld id="{46C7A77A-336C-4AC7-9879-F03033683A0A}" type="slidenum">
              <a:rPr lang="en-US" smtClean="0"/>
              <a:t>22</a:t>
            </a:fld>
            <a:endParaRPr lang="en-US"/>
          </a:p>
        </p:txBody>
      </p:sp>
    </p:spTree>
    <p:extLst>
      <p:ext uri="{BB962C8B-B14F-4D97-AF65-F5344CB8AC3E}">
        <p14:creationId xmlns:p14="http://schemas.microsoft.com/office/powerpoint/2010/main" val="170239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have learned how to best support students throughout the pandemic, our team has done an amazing job strategizing how to adapt programs for schools in need. And we are continuing to have a lasting impact across rural Guatemala.</a:t>
            </a:r>
          </a:p>
          <a:p>
            <a:endParaRPr lang="en-US" baseline="0" dirty="0"/>
          </a:p>
          <a:p>
            <a:r>
              <a:rPr lang="en-US" baseline="0" dirty="0"/>
              <a:t>(If group presenting to already supports CoEd/GLP, thank them again for their support.)</a:t>
            </a:r>
          </a:p>
        </p:txBody>
      </p:sp>
      <p:sp>
        <p:nvSpPr>
          <p:cNvPr id="4" name="Slide Number Placeholder 3"/>
          <p:cNvSpPr>
            <a:spLocks noGrp="1"/>
          </p:cNvSpPr>
          <p:nvPr>
            <p:ph type="sldNum" sz="quarter" idx="10"/>
          </p:nvPr>
        </p:nvSpPr>
        <p:spPr/>
        <p:txBody>
          <a:bodyPr/>
          <a:lstStyle/>
          <a:p>
            <a:fld id="{C458B824-7AE3-4DDD-8EF9-2B8ABC4C123F}" type="slidenum">
              <a:rPr lang="en-US" smtClean="0"/>
              <a:t>23</a:t>
            </a:fld>
            <a:endParaRPr lang="en-US" dirty="0"/>
          </a:p>
        </p:txBody>
      </p:sp>
    </p:spTree>
    <p:extLst>
      <p:ext uri="{BB962C8B-B14F-4D97-AF65-F5344CB8AC3E}">
        <p14:creationId xmlns:p14="http://schemas.microsoft.com/office/powerpoint/2010/main" val="4175765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How to get involved: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aseline="0" dirty="0"/>
              <a:t>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alt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34" name="Shape 5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2222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Just like President Jennifer Jones has done for several years… you too could directly sponsor one of our amazing Rise scholars.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Sponsor a student in the Rise program</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($80/month or $960/year for a full scholarship)</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Or you can support our sustainable technology program:</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Sponsor a computer workstation</a:t>
            </a:r>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($1200 one-time gift)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Other sponsorships also available at guatemalaliteracy.org</a:t>
            </a:r>
          </a:p>
        </p:txBody>
      </p:sp>
      <p:sp>
        <p:nvSpPr>
          <p:cNvPr id="4" name="Slide Number Placeholder 3"/>
          <p:cNvSpPr>
            <a:spLocks noGrp="1"/>
          </p:cNvSpPr>
          <p:nvPr>
            <p:ph type="sldNum" sz="quarter" idx="5"/>
          </p:nvPr>
        </p:nvSpPr>
        <p:spPr/>
        <p:txBody>
          <a:bodyPr/>
          <a:lstStyle/>
          <a:p>
            <a:fld id="{46C7A77A-336C-4AC7-9879-F03033683A0A}" type="slidenum">
              <a:rPr lang="en-US" smtClean="0"/>
              <a:t>25</a:t>
            </a:fld>
            <a:endParaRPr lang="en-US"/>
          </a:p>
        </p:txBody>
      </p:sp>
    </p:spTree>
    <p:extLst>
      <p:ext uri="{BB962C8B-B14F-4D97-AF65-F5344CB8AC3E}">
        <p14:creationId xmlns:p14="http://schemas.microsoft.com/office/powerpoint/2010/main" val="1494076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Join us on tour to Guatemala to see the work in person!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i="1" baseline="0" dirty="0"/>
              <a:t>Your life will never be the same… we guarantee it.</a:t>
            </a:r>
          </a:p>
        </p:txBody>
      </p:sp>
      <p:sp>
        <p:nvSpPr>
          <p:cNvPr id="534" name="Shape 5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9825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fun group photo from a tour you were on, or known participants from group presenting to.</a:t>
            </a:r>
          </a:p>
          <a:p>
            <a:endParaRPr lang="en-US" dirty="0"/>
          </a:p>
          <a:p>
            <a:r>
              <a:rPr lang="en-US" dirty="0"/>
              <a:t>Talk about the community aspect of CoEd/GLP tours.</a:t>
            </a:r>
          </a:p>
        </p:txBody>
      </p:sp>
      <p:sp>
        <p:nvSpPr>
          <p:cNvPr id="4" name="Slide Number Placeholder 3"/>
          <p:cNvSpPr>
            <a:spLocks noGrp="1"/>
          </p:cNvSpPr>
          <p:nvPr>
            <p:ph type="sldNum" sz="quarter" idx="5"/>
          </p:nvPr>
        </p:nvSpPr>
        <p:spPr/>
        <p:txBody>
          <a:bodyPr/>
          <a:lstStyle/>
          <a:p>
            <a:fld id="{173FF3BB-068D-40EE-AD85-E9D9493C9660}" type="slidenum">
              <a:rPr lang="en-US" smtClean="0"/>
              <a:t>27</a:t>
            </a:fld>
            <a:endParaRPr lang="en-US"/>
          </a:p>
        </p:txBody>
      </p:sp>
    </p:spTree>
    <p:extLst>
      <p:ext uri="{BB962C8B-B14F-4D97-AF65-F5344CB8AC3E}">
        <p14:creationId xmlns:p14="http://schemas.microsoft.com/office/powerpoint/2010/main" val="3193097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1" baseline="0" dirty="0"/>
          </a:p>
        </p:txBody>
      </p:sp>
      <p:sp>
        <p:nvSpPr>
          <p:cNvPr id="534" name="Shape 5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3600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7301">
              <a:defRPr/>
            </a:pPr>
            <a:r>
              <a:rPr lang="en-US" altLang="en-US" dirty="0"/>
              <a:t>Thank you so much for the opportunity to share our work at the Guatemala Literacy Project.</a:t>
            </a:r>
          </a:p>
          <a:p>
            <a:pPr defTabSz="897301">
              <a:defRPr/>
            </a:pPr>
            <a:endParaRPr lang="en-US" baseline="0" dirty="0"/>
          </a:p>
          <a:p>
            <a:pPr defTabSz="897301">
              <a:defRPr/>
            </a:pPr>
            <a:r>
              <a:rPr lang="en-US" baseline="0" dirty="0"/>
              <a:t>With support from more Rotarians like you, we know that the GLP will continue to help Guatemalan students gain important educational and life skills to help them break out of the cycle of poverty for their families… hopefully forever.</a:t>
            </a:r>
          </a:p>
          <a:p>
            <a:endParaRPr lang="en-US" dirty="0"/>
          </a:p>
        </p:txBody>
      </p:sp>
      <p:sp>
        <p:nvSpPr>
          <p:cNvPr id="4" name="Slide Number Placeholder 3"/>
          <p:cNvSpPr>
            <a:spLocks noGrp="1"/>
          </p:cNvSpPr>
          <p:nvPr>
            <p:ph type="sldNum" sz="quarter" idx="10"/>
          </p:nvPr>
        </p:nvSpPr>
        <p:spPr/>
        <p:txBody>
          <a:bodyPr/>
          <a:lstStyle/>
          <a:p>
            <a:fld id="{C458B824-7AE3-4DDD-8EF9-2B8ABC4C123F}" type="slidenum">
              <a:rPr lang="en-US" smtClean="0"/>
              <a:t>29</a:t>
            </a:fld>
            <a:endParaRPr lang="en-US" dirty="0"/>
          </a:p>
        </p:txBody>
      </p:sp>
    </p:spTree>
    <p:extLst>
      <p:ext uri="{BB962C8B-B14F-4D97-AF65-F5344CB8AC3E}">
        <p14:creationId xmlns:p14="http://schemas.microsoft.com/office/powerpoint/2010/main" val="325906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Guatemala is a beautiful country with sweeping landscapes and lush jungles.</a:t>
            </a:r>
          </a:p>
          <a:p>
            <a:endParaRPr lang="en-US" dirty="0"/>
          </a:p>
          <a:p>
            <a:r>
              <a:rPr lang="en-US" dirty="0"/>
              <a:t>It’s nutrient rich soil for farming (when not in drought season) comes from active volcanoes. Country exports items like coffee, chocolate, bananas, textiles, sugar, spices, and even metal &amp; petroleum.</a:t>
            </a:r>
          </a:p>
          <a:p>
            <a:endParaRPr lang="en-US" dirty="0"/>
          </a:p>
          <a:p>
            <a:r>
              <a:rPr lang="en-US" dirty="0"/>
              <a:t>However, the indigenous population seems to benefit the least from their resourceful country.</a:t>
            </a:r>
          </a:p>
          <a:p>
            <a:endParaRPr lang="en-US" dirty="0"/>
          </a:p>
          <a:p>
            <a:r>
              <a:rPr lang="en-US" dirty="0"/>
              <a:t>Resources:</a:t>
            </a:r>
          </a:p>
          <a:p>
            <a:r>
              <a:rPr lang="en-US" b="0" i="0" dirty="0">
                <a:solidFill>
                  <a:srgbClr val="BDC1C6"/>
                </a:solidFill>
                <a:effectLst/>
                <a:latin typeface="Roboto" panose="02000000000000000000" pitchFamily="2" charset="0"/>
              </a:rPr>
              <a:t>Guatemala mainly exports </a:t>
            </a:r>
            <a:r>
              <a:rPr lang="en-US" b="1" i="0" dirty="0">
                <a:solidFill>
                  <a:srgbClr val="BDC1C6"/>
                </a:solidFill>
                <a:effectLst/>
                <a:latin typeface="Roboto" panose="02000000000000000000" pitchFamily="2" charset="0"/>
              </a:rPr>
              <a:t>coffee and clothes</a:t>
            </a:r>
            <a:r>
              <a:rPr lang="en-US" b="0" i="0" dirty="0">
                <a:solidFill>
                  <a:srgbClr val="BDC1C6"/>
                </a:solidFill>
                <a:effectLst/>
                <a:latin typeface="Roboto" panose="02000000000000000000" pitchFamily="2" charset="0"/>
              </a:rPr>
              <a:t>, each representing 12 percent of total exports. Other exports include: sugar, banana and precious metals. Guatemala's mains export partner is the United States (40 percent of exports).</a:t>
            </a:r>
            <a:endParaRPr lang="en-US" dirty="0"/>
          </a:p>
        </p:txBody>
      </p:sp>
      <p:sp>
        <p:nvSpPr>
          <p:cNvPr id="4" name="Slide Number Placeholder 3"/>
          <p:cNvSpPr>
            <a:spLocks noGrp="1"/>
          </p:cNvSpPr>
          <p:nvPr>
            <p:ph type="sldNum" sz="quarter" idx="5"/>
          </p:nvPr>
        </p:nvSpPr>
        <p:spPr/>
        <p:txBody>
          <a:bodyPr/>
          <a:lstStyle/>
          <a:p>
            <a:fld id="{46C7A77A-336C-4AC7-9879-F03033683A0A}" type="slidenum">
              <a:rPr lang="en-US" smtClean="0"/>
              <a:t>3</a:t>
            </a:fld>
            <a:endParaRPr lang="en-US"/>
          </a:p>
        </p:txBody>
      </p:sp>
    </p:spTree>
    <p:extLst>
      <p:ext uri="{BB962C8B-B14F-4D97-AF65-F5344CB8AC3E}">
        <p14:creationId xmlns:p14="http://schemas.microsoft.com/office/powerpoint/2010/main" val="2219831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3" name="Shape 53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You can learn even more about our project </a:t>
            </a:r>
            <a:r>
              <a:rPr lang="en-US" baseline="0"/>
              <a:t>here on our </a:t>
            </a:r>
            <a:r>
              <a:rPr lang="en-US" baseline="0" dirty="0"/>
              <a:t>website, guatemalaliteracy.org.</a:t>
            </a:r>
          </a:p>
          <a:p>
            <a:r>
              <a:rPr lang="en-US" dirty="0"/>
              <a:t>I would now like to open-up the floor for questions.</a:t>
            </a:r>
          </a:p>
          <a:p>
            <a:endParaRPr lang="en-US" dirty="0"/>
          </a:p>
          <a:p>
            <a:r>
              <a:rPr lang="en-US" i="1" dirty="0"/>
              <a:t>Note: In Zoom, stop sharing screen and return to gallery view.</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aseline="0" dirty="0"/>
              <a:t> </a:t>
            </a:r>
          </a:p>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altLang="en-US"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534" name="Shape 53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2940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factor that contributes to 40% of indigenous Guatemalans being stuck in </a:t>
            </a:r>
            <a:r>
              <a:rPr lang="en-US" b="1" dirty="0"/>
              <a:t>a cycle of poverty</a:t>
            </a:r>
            <a:r>
              <a:rPr lang="en-US" dirty="0"/>
              <a:t>.</a:t>
            </a:r>
          </a:p>
          <a:p>
            <a:endParaRPr lang="en-US" dirty="0"/>
          </a:p>
          <a:p>
            <a:r>
              <a:rPr lang="en-US" dirty="0"/>
              <a:t>Here are two indigenous women working as street vendors selling their beautiful handmade cultural textiles.</a:t>
            </a:r>
          </a:p>
          <a:p>
            <a:endParaRPr lang="en-US" dirty="0"/>
          </a:p>
          <a:p>
            <a:r>
              <a:rPr lang="en-US" dirty="0"/>
              <a:t>Optional: Share the intricacies of indigenous textiles and how colors and patterns can even indicate what village or community an individual is from!</a:t>
            </a:r>
          </a:p>
        </p:txBody>
      </p:sp>
      <p:sp>
        <p:nvSpPr>
          <p:cNvPr id="4" name="Slide Number Placeholder 3"/>
          <p:cNvSpPr>
            <a:spLocks noGrp="1"/>
          </p:cNvSpPr>
          <p:nvPr>
            <p:ph type="sldNum" sz="quarter" idx="5"/>
          </p:nvPr>
        </p:nvSpPr>
        <p:spPr/>
        <p:txBody>
          <a:bodyPr/>
          <a:lstStyle/>
          <a:p>
            <a:fld id="{46C7A77A-336C-4AC7-9879-F03033683A0A}" type="slidenum">
              <a:rPr lang="en-US" smtClean="0"/>
              <a:t>4</a:t>
            </a:fld>
            <a:endParaRPr lang="en-US"/>
          </a:p>
        </p:txBody>
      </p:sp>
    </p:spTree>
    <p:extLst>
      <p:ext uri="{BB962C8B-B14F-4D97-AF65-F5344CB8AC3E}">
        <p14:creationId xmlns:p14="http://schemas.microsoft.com/office/powerpoint/2010/main" val="1128923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Helvetica" charset="0"/>
                <a:cs typeface="Helvetica" charset="0"/>
                <a:sym typeface="Helvetica" charset="0"/>
              </a:rPr>
              <a:t>80% live in poverty; 1/3 can’t read or write.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Nearly 2 out of 3 children are pulled out of school by the 7</a:t>
            </a:r>
            <a:r>
              <a:rPr lang="en-US" baseline="30000" dirty="0"/>
              <a:t>th</a:t>
            </a:r>
            <a:r>
              <a:rPr lang="en-US" dirty="0"/>
              <a:t> grade because their parents can’t afford to continue their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Note: Rural Guatemala used to be the least educated in western hemisphere, now second to Haiti. Both destinations in great need with many NGOs Rotary projects present in country to help.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baseline="0" dirty="0">
              <a:latin typeface="Helvetica" charset="0"/>
              <a:cs typeface="Helvetica" charset="0"/>
              <a:sym typeface="Helvetica" charset="0"/>
            </a:endParaRPr>
          </a:p>
        </p:txBody>
      </p:sp>
      <p:sp>
        <p:nvSpPr>
          <p:cNvPr id="4" name="Slide Number Placeholder 3"/>
          <p:cNvSpPr>
            <a:spLocks noGrp="1"/>
          </p:cNvSpPr>
          <p:nvPr>
            <p:ph type="sldNum" sz="quarter" idx="10"/>
          </p:nvPr>
        </p:nvSpPr>
        <p:spPr/>
        <p:txBody>
          <a:bodyPr/>
          <a:lstStyle/>
          <a:p>
            <a:fld id="{C458B824-7AE3-4DDD-8EF9-2B8ABC4C123F}" type="slidenum">
              <a:rPr lang="en-US" smtClean="0"/>
              <a:t>5</a:t>
            </a:fld>
            <a:endParaRPr lang="en-US" dirty="0"/>
          </a:p>
        </p:txBody>
      </p:sp>
    </p:spTree>
    <p:extLst>
      <p:ext uri="{BB962C8B-B14F-4D97-AF65-F5344CB8AC3E}">
        <p14:creationId xmlns:p14="http://schemas.microsoft.com/office/powerpoint/2010/main" val="2238832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conditions, including violence from gang and drug activity, fuel high rates of migration northward.</a:t>
            </a:r>
          </a:p>
          <a:p>
            <a:pPr marL="171450" indent="-171450">
              <a:buFont typeface="Arial" panose="020B0604020202020204" pitchFamily="34" charset="0"/>
              <a:buChar char="•"/>
            </a:pPr>
            <a:r>
              <a:rPr lang="en-US" dirty="0"/>
              <a:t>Families and even unaccompanied children from Guatemala continue to flee to other countries, like Mexico and the U.S… in search of safety and more opportunities in life.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Guatemala is now the largest source country for undocumented migration to the United States. (It recently passed Mexico, which is 10X larger in population.)</a:t>
            </a:r>
          </a:p>
        </p:txBody>
      </p:sp>
      <p:sp>
        <p:nvSpPr>
          <p:cNvPr id="4" name="Slide Number Placeholder 3"/>
          <p:cNvSpPr>
            <a:spLocks noGrp="1"/>
          </p:cNvSpPr>
          <p:nvPr>
            <p:ph type="sldNum" sz="quarter" idx="5"/>
          </p:nvPr>
        </p:nvSpPr>
        <p:spPr/>
        <p:txBody>
          <a:bodyPr/>
          <a:lstStyle/>
          <a:p>
            <a:fld id="{46C7A77A-336C-4AC7-9879-F03033683A0A}" type="slidenum">
              <a:rPr lang="en-US" smtClean="0"/>
              <a:t>6</a:t>
            </a:fld>
            <a:endParaRPr lang="en-US"/>
          </a:p>
        </p:txBody>
      </p:sp>
    </p:spTree>
    <p:extLst>
      <p:ext uri="{BB962C8B-B14F-4D97-AF65-F5344CB8AC3E}">
        <p14:creationId xmlns:p14="http://schemas.microsoft.com/office/powerpoint/2010/main" val="4000585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one should have to migrate to survive.</a:t>
            </a:r>
          </a:p>
          <a:p>
            <a:pPr marL="171450" indent="-171450">
              <a:buFont typeface="Arial" panose="020B0604020202020204" pitchFamily="34" charset="0"/>
              <a:buChar char="•"/>
            </a:pPr>
            <a:r>
              <a:rPr lang="en-US" dirty="0"/>
              <a:t>I think most people can agree on the benefits of creating opportunities for people in their home countries, so that they have options for their families, instead of feeling forced to migrate. </a:t>
            </a:r>
          </a:p>
          <a:p>
            <a:pPr marL="171450" indent="-171450">
              <a:buFont typeface="Arial" panose="020B0604020202020204" pitchFamily="34" charset="0"/>
              <a:buChar char="•"/>
            </a:pPr>
            <a:r>
              <a:rPr lang="en-US" dirty="0"/>
              <a:t>That should be a choice, not the only option. And we at CoEd aim to give families options through our mission.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Does anyone know our mission? “Breaking the cycle of poverty in Guatemala through education.”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And this is how we aim to do that…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46C7A77A-336C-4AC7-9879-F03033683A0A}" type="slidenum">
              <a:rPr lang="en-US" smtClean="0"/>
              <a:t>7</a:t>
            </a:fld>
            <a:endParaRPr lang="en-US"/>
          </a:p>
        </p:txBody>
      </p:sp>
    </p:spTree>
    <p:extLst>
      <p:ext uri="{BB962C8B-B14F-4D97-AF65-F5344CB8AC3E}">
        <p14:creationId xmlns:p14="http://schemas.microsoft.com/office/powerpoint/2010/main" val="1981270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 how can we break this cycle of poverty in Guatemala?</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Education.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Our 4 programs (Reading, Textbooks, Computers, and Scholarships) are making a lasting impact on students and teachers in rural Guatemala by “bridging the gap” [click next for book animation] to make it to high school graduation!</a:t>
            </a:r>
          </a:p>
        </p:txBody>
      </p:sp>
      <p:sp>
        <p:nvSpPr>
          <p:cNvPr id="4" name="Slide Number Placeholder 3"/>
          <p:cNvSpPr>
            <a:spLocks noGrp="1"/>
          </p:cNvSpPr>
          <p:nvPr>
            <p:ph type="sldNum" sz="quarter" idx="5"/>
          </p:nvPr>
        </p:nvSpPr>
        <p:spPr/>
        <p:txBody>
          <a:bodyPr/>
          <a:lstStyle/>
          <a:p>
            <a:fld id="{46C7A77A-336C-4AC7-9879-F03033683A0A}" type="slidenum">
              <a:rPr lang="en-US" smtClean="0"/>
              <a:t>8</a:t>
            </a:fld>
            <a:endParaRPr lang="en-US"/>
          </a:p>
        </p:txBody>
      </p:sp>
    </p:spTree>
    <p:extLst>
      <p:ext uri="{BB962C8B-B14F-4D97-AF65-F5344CB8AC3E}">
        <p14:creationId xmlns:p14="http://schemas.microsoft.com/office/powerpoint/2010/main" val="362386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Cooperative for Education has a comprehensive approach to education. </a:t>
            </a:r>
          </a:p>
          <a:p>
            <a:pPr marL="171450" indent="-171450">
              <a:buFontTx/>
              <a:buChar char="-"/>
            </a:pPr>
            <a:r>
              <a:rPr lang="en-US" baseline="0" dirty="0"/>
              <a:t>When a student starts in primary school they learn to read with our Spark Reading Program</a:t>
            </a:r>
          </a:p>
          <a:p>
            <a:pPr marL="171450" indent="-171450">
              <a:buFontTx/>
              <a:buChar char="-"/>
            </a:pPr>
            <a:r>
              <a:rPr lang="en-US" baseline="0" dirty="0"/>
              <a:t>Then they move onto middle school where they are further equipped with textbooks and have the chance to learn skills in technology through our computer program</a:t>
            </a:r>
          </a:p>
          <a:p>
            <a:pPr marL="171450" indent="-171450">
              <a:buFontTx/>
              <a:buChar char="-"/>
            </a:pPr>
            <a:r>
              <a:rPr lang="en-US" baseline="0" dirty="0"/>
              <a:t>Finally that student can become a Rise scholar and will graduate high school with a scholarship and receive invaluable youth development training </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fld id="{C458B824-7AE3-4DDD-8EF9-2B8ABC4C123F}" type="slidenum">
              <a:rPr lang="en-US" smtClean="0"/>
              <a:t>9</a:t>
            </a:fld>
            <a:endParaRPr lang="en-US" dirty="0"/>
          </a:p>
        </p:txBody>
      </p:sp>
    </p:spTree>
    <p:extLst>
      <p:ext uri="{BB962C8B-B14F-4D97-AF65-F5344CB8AC3E}">
        <p14:creationId xmlns:p14="http://schemas.microsoft.com/office/powerpoint/2010/main" val="1246373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4334-C23A-DF55-5099-34610FB91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F990D7-F94F-37A3-80C6-1D730DD705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A5EB41-C208-F6E4-4F42-E255DCD8EC6E}"/>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5" name="Footer Placeholder 4">
            <a:extLst>
              <a:ext uri="{FF2B5EF4-FFF2-40B4-BE49-F238E27FC236}">
                <a16:creationId xmlns:a16="http://schemas.microsoft.com/office/drawing/2014/main" id="{7E330846-B643-F79D-09E8-1590AF2AB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1BEC0-DC59-F9A4-A2D8-8DB83384BF15}"/>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2554348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5489-5C12-8644-8D60-96B1390799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42662F-1DBA-8298-2AB2-E69DC4890F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15E0F-52A7-E81B-D8B3-AB12033FE4AE}"/>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5" name="Footer Placeholder 4">
            <a:extLst>
              <a:ext uri="{FF2B5EF4-FFF2-40B4-BE49-F238E27FC236}">
                <a16:creationId xmlns:a16="http://schemas.microsoft.com/office/drawing/2014/main" id="{6DBA4E2F-80B7-0D38-A3A8-2066C410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699C4-B63B-9F89-0E99-3D7FE741C15A}"/>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180235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37CB38-7F2A-D2E0-15B5-B24069CE56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DC382C-85F8-4E0A-33DE-A6D555A4E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47D9A-6FD0-D0D7-EBEE-CD6A1C9368E7}"/>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5" name="Footer Placeholder 4">
            <a:extLst>
              <a:ext uri="{FF2B5EF4-FFF2-40B4-BE49-F238E27FC236}">
                <a16:creationId xmlns:a16="http://schemas.microsoft.com/office/drawing/2014/main" id="{31CEF140-AC8E-335F-E8DC-5E3F870B8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7B32EE-FD3C-B450-0B11-D67370C2F70C}"/>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2170345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9415B-6FE5-FBD4-301B-7AA901FEC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D4B2E-7383-B4A1-CE4C-621729DC61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922139-295B-C830-EDCC-CB5AF23005AB}"/>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5" name="Footer Placeholder 4">
            <a:extLst>
              <a:ext uri="{FF2B5EF4-FFF2-40B4-BE49-F238E27FC236}">
                <a16:creationId xmlns:a16="http://schemas.microsoft.com/office/drawing/2014/main" id="{34037E2F-37FF-D376-E503-13EE2F3A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227E5-BFD3-5DDD-4911-E8AFC599A93B}"/>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623043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8C54A-80DF-3F13-FDFE-51E71E7C1F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AC629F-2012-0568-3542-E75E4CD12C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B260A3-662F-CD86-C5B6-25CDE79F663F}"/>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5" name="Footer Placeholder 4">
            <a:extLst>
              <a:ext uri="{FF2B5EF4-FFF2-40B4-BE49-F238E27FC236}">
                <a16:creationId xmlns:a16="http://schemas.microsoft.com/office/drawing/2014/main" id="{67C76E62-1B43-F8E3-5065-31EFB7BEE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73086F-5524-185A-D7C7-C7BB83FAA69B}"/>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5828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28F7-910F-DB0C-7373-02ED41937F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AA5B7F-EA80-097F-6EB0-8B371A0CAA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97950C-626E-49C4-CFC2-8672F55FED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43FDCD-1D49-066C-0D28-027DDEB6468F}"/>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6" name="Footer Placeholder 5">
            <a:extLst>
              <a:ext uri="{FF2B5EF4-FFF2-40B4-BE49-F238E27FC236}">
                <a16:creationId xmlns:a16="http://schemas.microsoft.com/office/drawing/2014/main" id="{65456B14-684C-16F3-4C82-7E58DC3A2E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57DD1F-8C09-BC85-5278-E5AA6D4AF0F8}"/>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821069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5CE95-068E-2E7B-1DA0-542C0F27BF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7C9602-9036-4366-12DF-49E7C90B9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1D808-1EE5-A975-1E5D-1F6F1290F5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CAC8B8-3A9E-F6A7-BE3C-AEB18064CA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238404-A019-953D-97BF-E2068C0ADD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CEE9A-FE97-D55F-C5D5-D23BA72482BF}"/>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8" name="Footer Placeholder 7">
            <a:extLst>
              <a:ext uri="{FF2B5EF4-FFF2-40B4-BE49-F238E27FC236}">
                <a16:creationId xmlns:a16="http://schemas.microsoft.com/office/drawing/2014/main" id="{90F7E401-1C01-718F-7E0B-3DAC85E156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6F69E8-2193-014D-65B7-1233ECD0A9A1}"/>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265232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18241-0581-B353-41D9-F49C662BD7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BDC26E-2FF3-C61B-9108-7319A8FD2472}"/>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4" name="Footer Placeholder 3">
            <a:extLst>
              <a:ext uri="{FF2B5EF4-FFF2-40B4-BE49-F238E27FC236}">
                <a16:creationId xmlns:a16="http://schemas.microsoft.com/office/drawing/2014/main" id="{2F8900AA-2C96-95CB-63DC-6738086C0B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65A02E-C992-809E-47F9-5282C90CB867}"/>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60283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F98E3A-AD66-6CA5-67C8-58E92D57CD6D}"/>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3" name="Footer Placeholder 2">
            <a:extLst>
              <a:ext uri="{FF2B5EF4-FFF2-40B4-BE49-F238E27FC236}">
                <a16:creationId xmlns:a16="http://schemas.microsoft.com/office/drawing/2014/main" id="{20DEA644-73CA-3A9E-534E-10A1ED416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EBEB79-C0F6-074F-1D42-B449AAD73DEE}"/>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3419161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1550-2E58-5F3C-03C4-87EB77FDDF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D55752-A64B-F429-D2CD-394883F99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36A05B-B425-8FB3-1433-04FA11D9D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8CE67A-CE44-D4ED-A93E-246B3F9E4460}"/>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6" name="Footer Placeholder 5">
            <a:extLst>
              <a:ext uri="{FF2B5EF4-FFF2-40B4-BE49-F238E27FC236}">
                <a16:creationId xmlns:a16="http://schemas.microsoft.com/office/drawing/2014/main" id="{43C38BE0-1DDF-E086-98C1-4A0786C69B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9E14E3-C48E-50DB-9E02-B3D62FDF0E3D}"/>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2469228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EFDE-546D-109D-4D4D-85D17726C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B7FB52-A45E-1FA9-EA17-52606113AE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CD6CC8-B0C7-66CD-35FB-623340DD1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AD6951-DCDB-442B-18BE-DA117001691D}"/>
              </a:ext>
            </a:extLst>
          </p:cNvPr>
          <p:cNvSpPr>
            <a:spLocks noGrp="1"/>
          </p:cNvSpPr>
          <p:nvPr>
            <p:ph type="dt" sz="half" idx="10"/>
          </p:nvPr>
        </p:nvSpPr>
        <p:spPr/>
        <p:txBody>
          <a:bodyPr/>
          <a:lstStyle/>
          <a:p>
            <a:fld id="{246362AD-FA8B-424B-A8EC-E88DCE2F5685}" type="datetimeFigureOut">
              <a:rPr lang="en-US" smtClean="0"/>
              <a:t>3/28/2024</a:t>
            </a:fld>
            <a:endParaRPr lang="en-US"/>
          </a:p>
        </p:txBody>
      </p:sp>
      <p:sp>
        <p:nvSpPr>
          <p:cNvPr id="6" name="Footer Placeholder 5">
            <a:extLst>
              <a:ext uri="{FF2B5EF4-FFF2-40B4-BE49-F238E27FC236}">
                <a16:creationId xmlns:a16="http://schemas.microsoft.com/office/drawing/2014/main" id="{549A1D8E-7FF5-041E-C33F-626DD3729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E3C80-5670-252C-471A-0CECE8C1A2D4}"/>
              </a:ext>
            </a:extLst>
          </p:cNvPr>
          <p:cNvSpPr>
            <a:spLocks noGrp="1"/>
          </p:cNvSpPr>
          <p:nvPr>
            <p:ph type="sldNum" sz="quarter" idx="12"/>
          </p:nvPr>
        </p:nvSpPr>
        <p:spPr/>
        <p:txBody>
          <a:bodyPr/>
          <a:lstStyle/>
          <a:p>
            <a:fld id="{E7A7CDE5-F6D9-48E8-9380-8AF10472438E}" type="slidenum">
              <a:rPr lang="en-US" smtClean="0"/>
              <a:t>‹#›</a:t>
            </a:fld>
            <a:endParaRPr lang="en-US"/>
          </a:p>
        </p:txBody>
      </p:sp>
    </p:spTree>
    <p:extLst>
      <p:ext uri="{BB962C8B-B14F-4D97-AF65-F5344CB8AC3E}">
        <p14:creationId xmlns:p14="http://schemas.microsoft.com/office/powerpoint/2010/main" val="2126660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99BA1B-0C58-B629-95D9-8231020036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9A1613-9132-B7BD-415F-01D68EC09E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EDA04-ECA7-F17C-589A-631E2451CE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362AD-FA8B-424B-A8EC-E88DCE2F5685}" type="datetimeFigureOut">
              <a:rPr lang="en-US" smtClean="0"/>
              <a:t>3/28/2024</a:t>
            </a:fld>
            <a:endParaRPr lang="en-US"/>
          </a:p>
        </p:txBody>
      </p:sp>
      <p:sp>
        <p:nvSpPr>
          <p:cNvPr id="5" name="Footer Placeholder 4">
            <a:extLst>
              <a:ext uri="{FF2B5EF4-FFF2-40B4-BE49-F238E27FC236}">
                <a16:creationId xmlns:a16="http://schemas.microsoft.com/office/drawing/2014/main" id="{B1999F35-98B8-485C-2EA7-994D4A230F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CB090B-C642-0DC0-F171-78DC3CDB17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7CDE5-F6D9-48E8-9380-8AF10472438E}" type="slidenum">
              <a:rPr lang="en-US" smtClean="0"/>
              <a:t>‹#›</a:t>
            </a:fld>
            <a:endParaRPr lang="en-US"/>
          </a:p>
        </p:txBody>
      </p:sp>
    </p:spTree>
    <p:extLst>
      <p:ext uri="{BB962C8B-B14F-4D97-AF65-F5344CB8AC3E}">
        <p14:creationId xmlns:p14="http://schemas.microsoft.com/office/powerpoint/2010/main" val="183634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person, sport, dancer&#10;&#10;Description automatically generated">
            <a:extLst>
              <a:ext uri="{FF2B5EF4-FFF2-40B4-BE49-F238E27FC236}">
                <a16:creationId xmlns:a16="http://schemas.microsoft.com/office/drawing/2014/main" id="{09A08C8E-B348-FACB-0096-71FAF03E7086}"/>
              </a:ext>
            </a:extLst>
          </p:cNvPr>
          <p:cNvPicPr>
            <a:picLocks noChangeAspect="1"/>
          </p:cNvPicPr>
          <p:nvPr/>
        </p:nvPicPr>
        <p:blipFill rotWithShape="1">
          <a:blip r:embed="rId3">
            <a:extLst>
              <a:ext uri="{28A0092B-C50C-407E-A947-70E740481C1C}">
                <a14:useLocalDpi xmlns:a14="http://schemas.microsoft.com/office/drawing/2010/main" val="0"/>
              </a:ext>
            </a:extLst>
          </a:blip>
          <a:srcRect b="10661"/>
          <a:stretch/>
        </p:blipFill>
        <p:spPr>
          <a:xfrm>
            <a:off x="0" y="-71120"/>
            <a:ext cx="12192000" cy="7261462"/>
          </a:xfrm>
          <a:prstGeom prst="rect">
            <a:avLst/>
          </a:prstGeom>
        </p:spPr>
      </p:pic>
      <p:sp>
        <p:nvSpPr>
          <p:cNvPr id="10" name="Rectangle 9"/>
          <p:cNvSpPr/>
          <p:nvPr/>
        </p:nvSpPr>
        <p:spPr>
          <a:xfrm>
            <a:off x="0" y="5243636"/>
            <a:ext cx="12192000" cy="1478873"/>
          </a:xfrm>
          <a:prstGeom prst="rect">
            <a:avLst/>
          </a:prstGeom>
          <a:solidFill>
            <a:srgbClr val="FFFFFF">
              <a:alpha val="8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494963" y="5498978"/>
            <a:ext cx="2323652" cy="968188"/>
          </a:xfrm>
          <a:prstGeom prst="rect">
            <a:avLst/>
          </a:prstGeom>
        </p:spPr>
      </p:pic>
      <p:sp>
        <p:nvSpPr>
          <p:cNvPr id="5" name="TextBox 4">
            <a:extLst>
              <a:ext uri="{FF2B5EF4-FFF2-40B4-BE49-F238E27FC236}">
                <a16:creationId xmlns:a16="http://schemas.microsoft.com/office/drawing/2014/main" id="{1E09EF14-38DA-A3CF-B4AE-B45FC4B988E5}"/>
              </a:ext>
            </a:extLst>
          </p:cNvPr>
          <p:cNvSpPr txBox="1"/>
          <p:nvPr/>
        </p:nvSpPr>
        <p:spPr>
          <a:xfrm>
            <a:off x="3487478" y="5434432"/>
            <a:ext cx="8293396" cy="584775"/>
          </a:xfrm>
          <a:prstGeom prst="rect">
            <a:avLst/>
          </a:prstGeom>
          <a:noFill/>
        </p:spPr>
        <p:txBody>
          <a:bodyPr wrap="square" rtlCol="0">
            <a:spAutoFit/>
          </a:bodyPr>
          <a:lstStyle/>
          <a:p>
            <a:r>
              <a:rPr lang="en-US" sz="3200" dirty="0">
                <a:latin typeface="Source Serif Pro" panose="02040603050405020204" pitchFamily="18" charset="0"/>
                <a:ea typeface="Source Serif Pro" panose="02040603050405020204" pitchFamily="18" charset="0"/>
              </a:rPr>
              <a:t>breaking the cycle of poverty in Guatemala</a:t>
            </a:r>
          </a:p>
        </p:txBody>
      </p:sp>
      <p:sp>
        <p:nvSpPr>
          <p:cNvPr id="6" name="TextBox 5">
            <a:extLst>
              <a:ext uri="{FF2B5EF4-FFF2-40B4-BE49-F238E27FC236}">
                <a16:creationId xmlns:a16="http://schemas.microsoft.com/office/drawing/2014/main" id="{866296D7-10A1-9FE5-1BE3-480DEB741BB9}"/>
              </a:ext>
            </a:extLst>
          </p:cNvPr>
          <p:cNvSpPr txBox="1"/>
          <p:nvPr/>
        </p:nvSpPr>
        <p:spPr>
          <a:xfrm>
            <a:off x="3487478" y="5951173"/>
            <a:ext cx="8293396" cy="584775"/>
          </a:xfrm>
          <a:prstGeom prst="rect">
            <a:avLst/>
          </a:prstGeom>
          <a:noFill/>
        </p:spPr>
        <p:txBody>
          <a:bodyPr wrap="square" rtlCol="0">
            <a:spAutoFit/>
          </a:bodyPr>
          <a:lstStyle/>
          <a:p>
            <a:r>
              <a:rPr lang="en-US" sz="3200" b="1" spc="600" dirty="0">
                <a:solidFill>
                  <a:srgbClr val="004B8D"/>
                </a:solidFill>
                <a:latin typeface="Raleway" panose="020B0503030101060003" pitchFamily="34" charset="0"/>
              </a:rPr>
              <a:t>THROUGH EDUCATION</a:t>
            </a:r>
          </a:p>
        </p:txBody>
      </p:sp>
    </p:spTree>
    <p:extLst>
      <p:ext uri="{BB962C8B-B14F-4D97-AF65-F5344CB8AC3E}">
        <p14:creationId xmlns:p14="http://schemas.microsoft.com/office/powerpoint/2010/main" val="1473497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l="3034" r="3034"/>
          <a:stretch/>
        </p:blipFill>
        <p:spPr>
          <a:xfrm>
            <a:off x="11575" y="-958500"/>
            <a:ext cx="12192000" cy="7816500"/>
          </a:xfrm>
          <a:prstGeom prst="rect">
            <a:avLst/>
          </a:prstGeom>
        </p:spPr>
      </p:pic>
      <p:sp>
        <p:nvSpPr>
          <p:cNvPr id="20" name="Rectangle 19"/>
          <p:cNvSpPr/>
          <p:nvPr/>
        </p:nvSpPr>
        <p:spPr>
          <a:xfrm>
            <a:off x="11574" y="5475766"/>
            <a:ext cx="12192001" cy="1382234"/>
          </a:xfrm>
          <a:prstGeom prst="rect">
            <a:avLst/>
          </a:prstGeom>
          <a:solidFill>
            <a:srgbClr val="00337F">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32040" y="5649539"/>
            <a:ext cx="247650" cy="2476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980842" y="5634866"/>
            <a:ext cx="2060574" cy="307777"/>
          </a:xfrm>
          <a:prstGeom prst="rect">
            <a:avLst/>
          </a:prstGeom>
          <a:noFill/>
        </p:spPr>
        <p:txBody>
          <a:bodyPr wrap="square" rtlCol="0">
            <a:spAutoFit/>
          </a:bodyPr>
          <a:lstStyle/>
          <a:p>
            <a:r>
              <a:rPr lang="en-US" sz="1400" dirty="0">
                <a:solidFill>
                  <a:schemeClr val="bg1"/>
                </a:solidFill>
                <a:latin typeface="Source Serif Pro" panose="02040603050405020204" pitchFamily="18" charset="0"/>
                <a:cs typeface="Times New Roman" panose="02020603050405020304" pitchFamily="18" charset="0"/>
              </a:rPr>
              <a:t>180 Textbook Projects</a:t>
            </a: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2900" y="6038030"/>
            <a:ext cx="246888" cy="246888"/>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02700" y="6038030"/>
            <a:ext cx="246888" cy="24688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3321" y="5649920"/>
            <a:ext cx="246888" cy="246888"/>
          </a:xfrm>
          <a:prstGeom prst="rect">
            <a:avLst/>
          </a:prstGeom>
        </p:spPr>
      </p:pic>
      <p:sp>
        <p:nvSpPr>
          <p:cNvPr id="27" name="TextBox 26"/>
          <p:cNvSpPr txBox="1"/>
          <p:nvPr/>
        </p:nvSpPr>
        <p:spPr>
          <a:xfrm>
            <a:off x="6980844" y="6022976"/>
            <a:ext cx="1918577" cy="307777"/>
          </a:xfrm>
          <a:prstGeom prst="rect">
            <a:avLst/>
          </a:prstGeom>
          <a:noFill/>
        </p:spPr>
        <p:txBody>
          <a:bodyPr wrap="square" rtlCol="0">
            <a:spAutoFit/>
          </a:bodyPr>
          <a:lstStyle/>
          <a:p>
            <a:r>
              <a:rPr lang="en-US" sz="1400" dirty="0">
                <a:solidFill>
                  <a:schemeClr val="bg1"/>
                </a:solidFill>
                <a:latin typeface="Source Serif Pro" panose="02040603050405020204" pitchFamily="18" charset="0"/>
                <a:cs typeface="Times New Roman" panose="02020603050405020304" pitchFamily="18" charset="0"/>
              </a:rPr>
              <a:t>57 Computer Centers</a:t>
            </a:r>
          </a:p>
        </p:txBody>
      </p:sp>
      <p:sp>
        <p:nvSpPr>
          <p:cNvPr id="28" name="TextBox 27"/>
          <p:cNvSpPr txBox="1"/>
          <p:nvPr/>
        </p:nvSpPr>
        <p:spPr>
          <a:xfrm>
            <a:off x="9192546" y="5634866"/>
            <a:ext cx="2077434" cy="307777"/>
          </a:xfrm>
          <a:prstGeom prst="rect">
            <a:avLst/>
          </a:prstGeom>
          <a:noFill/>
        </p:spPr>
        <p:txBody>
          <a:bodyPr wrap="square" rtlCol="0">
            <a:spAutoFit/>
          </a:bodyPr>
          <a:lstStyle/>
          <a:p>
            <a:r>
              <a:rPr lang="en-US" sz="1400" dirty="0">
                <a:solidFill>
                  <a:schemeClr val="bg1"/>
                </a:solidFill>
                <a:latin typeface="Source Serif Pro" panose="02040603050405020204" pitchFamily="18" charset="0"/>
                <a:cs typeface="Times New Roman" panose="02020603050405020304" pitchFamily="18" charset="0"/>
              </a:rPr>
              <a:t>152 Reading Programs</a:t>
            </a:r>
          </a:p>
        </p:txBody>
      </p:sp>
      <p:sp>
        <p:nvSpPr>
          <p:cNvPr id="29" name="TextBox 28"/>
          <p:cNvSpPr txBox="1"/>
          <p:nvPr/>
        </p:nvSpPr>
        <p:spPr>
          <a:xfrm>
            <a:off x="9192548" y="6022976"/>
            <a:ext cx="1918576" cy="307777"/>
          </a:xfrm>
          <a:prstGeom prst="rect">
            <a:avLst/>
          </a:prstGeom>
          <a:noFill/>
        </p:spPr>
        <p:txBody>
          <a:bodyPr wrap="square" rtlCol="0">
            <a:spAutoFit/>
          </a:bodyPr>
          <a:lstStyle/>
          <a:p>
            <a:r>
              <a:rPr lang="en-US" sz="1400" dirty="0">
                <a:solidFill>
                  <a:schemeClr val="bg1"/>
                </a:solidFill>
                <a:latin typeface="Source Serif Pro" panose="02040603050405020204" pitchFamily="18" charset="0"/>
                <a:cs typeface="Times New Roman" panose="02020603050405020304" pitchFamily="18" charset="0"/>
              </a:rPr>
              <a:t>1,056 Rise Scholars</a:t>
            </a:r>
          </a:p>
        </p:txBody>
      </p:sp>
      <p:sp>
        <p:nvSpPr>
          <p:cNvPr id="24" name="AutoShape 11" descr="https://www.google.com/maps/d/u/0/mapimage?mid=1ocPz2N1VZI-KlSfMHO0GXAA3j8s&amp;llsw=13.480412,-93.75777&amp;llne=16.275289,-87.91579&amp;w=1334&amp;h=816&amp;scale=4"/>
          <p:cNvSpPr>
            <a:spLocks noChangeAspect="1" noChangeArrowheads="1"/>
          </p:cNvSpPr>
          <p:nvPr/>
        </p:nvSpPr>
        <p:spPr bwMode="auto">
          <a:xfrm>
            <a:off x="1679575" y="833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a:extLst>
              <a:ext uri="{FF2B5EF4-FFF2-40B4-BE49-F238E27FC236}">
                <a16:creationId xmlns:a16="http://schemas.microsoft.com/office/drawing/2014/main" id="{DE4B0C98-6BD8-49B2-809E-F45BBCD7CBA6}"/>
              </a:ext>
            </a:extLst>
          </p:cNvPr>
          <p:cNvSpPr txBox="1"/>
          <p:nvPr/>
        </p:nvSpPr>
        <p:spPr>
          <a:xfrm>
            <a:off x="296014" y="5733257"/>
            <a:ext cx="6597325" cy="738664"/>
          </a:xfrm>
          <a:prstGeom prst="rect">
            <a:avLst/>
          </a:prstGeom>
          <a:noFill/>
        </p:spPr>
        <p:txBody>
          <a:bodyPr wrap="square" rtlCol="0">
            <a:spAutoFit/>
          </a:bodyPr>
          <a:lstStyle/>
          <a:p>
            <a:r>
              <a:rPr lang="en-US" sz="4200" b="1" dirty="0">
                <a:solidFill>
                  <a:schemeClr val="bg1"/>
                </a:solidFill>
                <a:latin typeface="Bahnschrift" panose="020B0502040204020203" pitchFamily="34" charset="0"/>
              </a:rPr>
              <a:t>2024 </a:t>
            </a:r>
            <a:r>
              <a:rPr lang="en-US" sz="4200" dirty="0">
                <a:solidFill>
                  <a:schemeClr val="bg1"/>
                </a:solidFill>
                <a:latin typeface="Bahnschrift" panose="020B0502040204020203" pitchFamily="34" charset="0"/>
              </a:rPr>
              <a:t>ACTIVE PROGRAMS</a:t>
            </a:r>
          </a:p>
        </p:txBody>
      </p:sp>
      <p:sp>
        <p:nvSpPr>
          <p:cNvPr id="31" name="TextBox 30"/>
          <p:cNvSpPr txBox="1"/>
          <p:nvPr/>
        </p:nvSpPr>
        <p:spPr>
          <a:xfrm>
            <a:off x="7450538" y="6471709"/>
            <a:ext cx="3442948" cy="307777"/>
          </a:xfrm>
          <a:prstGeom prst="rect">
            <a:avLst/>
          </a:prstGeom>
          <a:noFill/>
        </p:spPr>
        <p:txBody>
          <a:bodyPr wrap="square" rtlCol="0">
            <a:spAutoFit/>
          </a:bodyPr>
          <a:lstStyle/>
          <a:p>
            <a:pPr algn="ctr"/>
            <a:r>
              <a:rPr lang="en-US" sz="1400" b="1" dirty="0">
                <a:solidFill>
                  <a:schemeClr val="bg1"/>
                </a:solidFill>
                <a:latin typeface="Source Serif Pro" panose="02040603050405020204" pitchFamily="18" charset="0"/>
                <a:cs typeface="Times New Roman" panose="02020603050405020304" pitchFamily="18" charset="0"/>
              </a:rPr>
              <a:t>Over 295,000 students benefitted</a:t>
            </a:r>
          </a:p>
        </p:txBody>
      </p:sp>
      <p:pic>
        <p:nvPicPr>
          <p:cNvPr id="25" name="Picture 24"/>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7412935" y="6483154"/>
            <a:ext cx="246888" cy="246888"/>
          </a:xfrm>
          <a:prstGeom prst="rect">
            <a:avLst/>
          </a:prstGeom>
        </p:spPr>
      </p:pic>
      <p:grpSp>
        <p:nvGrpSpPr>
          <p:cNvPr id="7" name="Group 6">
            <a:extLst>
              <a:ext uri="{FF2B5EF4-FFF2-40B4-BE49-F238E27FC236}">
                <a16:creationId xmlns:a16="http://schemas.microsoft.com/office/drawing/2014/main" id="{97D582FF-BC8D-F4C4-82DF-E6FD44B9E63A}"/>
              </a:ext>
            </a:extLst>
          </p:cNvPr>
          <p:cNvGrpSpPr/>
          <p:nvPr/>
        </p:nvGrpSpPr>
        <p:grpSpPr>
          <a:xfrm>
            <a:off x="9883140" y="3359706"/>
            <a:ext cx="1828800" cy="1828800"/>
            <a:chOff x="9883140" y="3148995"/>
            <a:chExt cx="1828800" cy="1828800"/>
          </a:xfrm>
        </p:grpSpPr>
        <p:sp>
          <p:nvSpPr>
            <p:cNvPr id="6" name="Oval 5">
              <a:extLst>
                <a:ext uri="{FF2B5EF4-FFF2-40B4-BE49-F238E27FC236}">
                  <a16:creationId xmlns:a16="http://schemas.microsoft.com/office/drawing/2014/main" id="{5F92DD42-2CF3-DBDF-BA92-B11B1B977035}"/>
                </a:ext>
              </a:extLst>
            </p:cNvPr>
            <p:cNvSpPr/>
            <p:nvPr/>
          </p:nvSpPr>
          <p:spPr>
            <a:xfrm>
              <a:off x="9883140" y="3148995"/>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ED03CBB-1D85-4B46-6E02-BF1ADF3136B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033144" y="3753527"/>
              <a:ext cx="1487365" cy="619735"/>
            </a:xfrm>
            <a:prstGeom prst="rect">
              <a:avLst/>
            </a:prstGeom>
          </p:spPr>
        </p:pic>
      </p:grpSp>
    </p:spTree>
    <p:extLst>
      <p:ext uri="{BB962C8B-B14F-4D97-AF65-F5344CB8AC3E}">
        <p14:creationId xmlns:p14="http://schemas.microsoft.com/office/powerpoint/2010/main" val="569013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val="0"/>
              </a:ext>
            </a:extLst>
          </a:blip>
          <a:srcRect l="8889" r="2222" b="25000"/>
          <a:stretch/>
        </p:blipFill>
        <p:spPr>
          <a:xfrm>
            <a:off x="0" y="0"/>
            <a:ext cx="12192000" cy="6858000"/>
          </a:xfrm>
          <a:prstGeom prst="rect">
            <a:avLst/>
          </a:prstGeom>
        </p:spPr>
      </p:pic>
      <p:sp>
        <p:nvSpPr>
          <p:cNvPr id="8" name="Rectangle 7"/>
          <p:cNvSpPr/>
          <p:nvPr/>
        </p:nvSpPr>
        <p:spPr>
          <a:xfrm>
            <a:off x="0" y="4676775"/>
            <a:ext cx="5096933" cy="1524000"/>
          </a:xfrm>
          <a:prstGeom prst="rect">
            <a:avLst/>
          </a:prstGeom>
          <a:solidFill>
            <a:srgbClr val="BD4148">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62982" y="4961722"/>
            <a:ext cx="3200400" cy="1077218"/>
          </a:xfrm>
          <a:prstGeom prst="rect">
            <a:avLst/>
          </a:prstGeom>
          <a:noFill/>
        </p:spPr>
        <p:txBody>
          <a:bodyPr wrap="square" rtlCol="0">
            <a:spAutoFit/>
          </a:bodyPr>
          <a:lstStyle/>
          <a:p>
            <a:r>
              <a:rPr lang="en-US" sz="3200" dirty="0">
                <a:solidFill>
                  <a:schemeClr val="bg1"/>
                </a:solidFill>
                <a:latin typeface="Source Serif Pro" panose="02040603050405020204" pitchFamily="18" charset="0"/>
              </a:rPr>
              <a:t>Spark Reading Program</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4981575"/>
            <a:ext cx="1019145" cy="914400"/>
          </a:xfrm>
          <a:prstGeom prst="rect">
            <a:avLst/>
          </a:prstGeom>
        </p:spPr>
      </p:pic>
    </p:spTree>
    <p:extLst>
      <p:ext uri="{BB962C8B-B14F-4D97-AF65-F5344CB8AC3E}">
        <p14:creationId xmlns:p14="http://schemas.microsoft.com/office/powerpoint/2010/main" val="2149421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DE487-DBA0-42BA-81C9-9A8C2300289D}"/>
              </a:ext>
            </a:extLst>
          </p:cNvPr>
          <p:cNvSpPr/>
          <p:nvPr/>
        </p:nvSpPr>
        <p:spPr>
          <a:xfrm>
            <a:off x="0" y="2204636"/>
            <a:ext cx="4148921" cy="1029246"/>
          </a:xfrm>
          <a:prstGeom prst="rect">
            <a:avLst/>
          </a:prstGeom>
          <a:solidFill>
            <a:srgbClr val="BD4148">
              <a:alpha val="94902"/>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D2ED4A4-0F8E-4B0B-A619-4A981058E59E}"/>
              </a:ext>
            </a:extLst>
          </p:cNvPr>
          <p:cNvSpPr txBox="1"/>
          <p:nvPr/>
        </p:nvSpPr>
        <p:spPr>
          <a:xfrm>
            <a:off x="367487" y="2426871"/>
            <a:ext cx="49687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rPr>
              <a:t>Book Deliveries</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endParaRPr>
          </a:p>
        </p:txBody>
      </p:sp>
    </p:spTree>
    <p:extLst>
      <p:ext uri="{BB962C8B-B14F-4D97-AF65-F5344CB8AC3E}">
        <p14:creationId xmlns:p14="http://schemas.microsoft.com/office/powerpoint/2010/main" val="2606939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96D2D-FE6C-4069-9737-D29BCD18B5C3}"/>
              </a:ext>
            </a:extLst>
          </p:cNvPr>
          <p:cNvSpPr/>
          <p:nvPr/>
        </p:nvSpPr>
        <p:spPr>
          <a:xfrm>
            <a:off x="-2" y="3010491"/>
            <a:ext cx="5377219" cy="1029246"/>
          </a:xfrm>
          <a:prstGeom prst="rect">
            <a:avLst/>
          </a:prstGeom>
          <a:solidFill>
            <a:srgbClr val="BD4148">
              <a:alpha val="94902"/>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1D473ED-DA64-4741-BECD-CBFA616503E6}"/>
              </a:ext>
            </a:extLst>
          </p:cNvPr>
          <p:cNvSpPr txBox="1"/>
          <p:nvPr/>
        </p:nvSpPr>
        <p:spPr>
          <a:xfrm>
            <a:off x="408430" y="3233882"/>
            <a:ext cx="49687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rPr>
              <a:t>Spark Reading Corners</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endParaRPr>
          </a:p>
        </p:txBody>
      </p:sp>
    </p:spTree>
    <p:extLst>
      <p:ext uri="{BB962C8B-B14F-4D97-AF65-F5344CB8AC3E}">
        <p14:creationId xmlns:p14="http://schemas.microsoft.com/office/powerpoint/2010/main" val="348118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272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arrett\Downloads\32917527436_b9e5c71afd_k (2).jpg"/>
          <p:cNvPicPr>
            <a:picLocks noChangeAspect="1" noChangeArrowheads="1"/>
          </p:cNvPicPr>
          <p:nvPr/>
        </p:nvPicPr>
        <p:blipFill rotWithShape="1">
          <a:blip r:embed="rId3">
            <a:extLst>
              <a:ext uri="{28A0092B-C50C-407E-A947-70E740481C1C}">
                <a14:useLocalDpi xmlns:a14="http://schemas.microsoft.com/office/drawing/2010/main" val="0"/>
              </a:ext>
            </a:extLst>
          </a:blip>
          <a:srcRect l="7146" r="3987" b="23437"/>
          <a:stretch/>
        </p:blipFill>
        <p:spPr bwMode="auto">
          <a:xfrm>
            <a:off x="0" y="-142875"/>
            <a:ext cx="12192000" cy="70008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3895725"/>
            <a:ext cx="5096933" cy="1524000"/>
          </a:xfrm>
          <a:prstGeom prst="rect">
            <a:avLst/>
          </a:prstGeom>
          <a:solidFill>
            <a:srgbClr val="C56D1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62982" y="4242226"/>
            <a:ext cx="3200400" cy="830997"/>
          </a:xfrm>
          <a:prstGeom prst="rect">
            <a:avLst/>
          </a:prstGeom>
          <a:noFill/>
        </p:spPr>
        <p:txBody>
          <a:bodyPr wrap="square" rtlCol="0">
            <a:spAutoFit/>
          </a:bodyPr>
          <a:lstStyle/>
          <a:p>
            <a:r>
              <a:rPr lang="en-US" sz="4800" dirty="0">
                <a:solidFill>
                  <a:schemeClr val="bg1"/>
                </a:solidFill>
                <a:latin typeface="Source Serif Pro" panose="02040603050405020204" pitchFamily="18" charset="0"/>
              </a:rPr>
              <a:t>Textbooks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199" y="4223896"/>
            <a:ext cx="1263282" cy="867654"/>
          </a:xfrm>
          <a:prstGeom prst="rect">
            <a:avLst/>
          </a:prstGeom>
        </p:spPr>
      </p:pic>
    </p:spTree>
    <p:extLst>
      <p:ext uri="{BB962C8B-B14F-4D97-AF65-F5344CB8AC3E}">
        <p14:creationId xmlns:p14="http://schemas.microsoft.com/office/powerpoint/2010/main" val="3945953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FF3E46-7487-496B-B394-27002073967F}"/>
              </a:ext>
            </a:extLst>
          </p:cNvPr>
          <p:cNvSpPr/>
          <p:nvPr/>
        </p:nvSpPr>
        <p:spPr>
          <a:xfrm>
            <a:off x="0" y="5207781"/>
            <a:ext cx="6428098" cy="1029246"/>
          </a:xfrm>
          <a:prstGeom prst="rect">
            <a:avLst/>
          </a:prstGeom>
          <a:solidFill>
            <a:srgbClr val="C56D10">
              <a:alpha val="94902"/>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74A6EAB-28C5-410B-AC34-53F61D47D327}"/>
              </a:ext>
            </a:extLst>
          </p:cNvPr>
          <p:cNvSpPr txBox="1"/>
          <p:nvPr/>
        </p:nvSpPr>
        <p:spPr>
          <a:xfrm>
            <a:off x="408432" y="5431172"/>
            <a:ext cx="59241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rPr>
              <a:t>Textbook Teacher Trainings</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endParaRPr>
          </a:p>
        </p:txBody>
      </p:sp>
    </p:spTree>
    <p:extLst>
      <p:ext uri="{BB962C8B-B14F-4D97-AF65-F5344CB8AC3E}">
        <p14:creationId xmlns:p14="http://schemas.microsoft.com/office/powerpoint/2010/main" val="3459414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345"/>
          <p:cNvPicPr preferRelativeResize="0">
            <a:picLocks noChangeAspect="1"/>
          </p:cNvPicPr>
          <p:nvPr/>
        </p:nvPicPr>
        <p:blipFill rotWithShape="1">
          <a:blip r:embed="rId3">
            <a:alphaModFix/>
          </a:blip>
          <a:srcRect l="12515" t="1407" r="-533"/>
          <a:stretch/>
        </p:blipFill>
        <p:spPr>
          <a:xfrm>
            <a:off x="0" y="-200025"/>
            <a:ext cx="12277725" cy="9122138"/>
          </a:xfrm>
          <a:prstGeom prst="rect">
            <a:avLst/>
          </a:prstGeom>
          <a:noFill/>
          <a:ln>
            <a:noFill/>
          </a:ln>
        </p:spPr>
      </p:pic>
      <p:sp>
        <p:nvSpPr>
          <p:cNvPr id="9" name="Rectangle 8"/>
          <p:cNvSpPr/>
          <p:nvPr/>
        </p:nvSpPr>
        <p:spPr>
          <a:xfrm>
            <a:off x="0" y="4514850"/>
            <a:ext cx="5096933" cy="1524000"/>
          </a:xfrm>
          <a:prstGeom prst="rect">
            <a:avLst/>
          </a:prstGeom>
          <a:solidFill>
            <a:srgbClr val="5B9641">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68063" y="4861353"/>
            <a:ext cx="3200400" cy="830997"/>
          </a:xfrm>
          <a:prstGeom prst="rect">
            <a:avLst/>
          </a:prstGeom>
          <a:noFill/>
        </p:spPr>
        <p:txBody>
          <a:bodyPr wrap="square" rtlCol="0">
            <a:spAutoFit/>
          </a:bodyPr>
          <a:lstStyle/>
          <a:p>
            <a:r>
              <a:rPr lang="en-US" sz="4800" dirty="0">
                <a:solidFill>
                  <a:schemeClr val="bg1"/>
                </a:solidFill>
                <a:latin typeface="Georgia" panose="02040502050405020303" pitchFamily="18" charset="0"/>
              </a:rPr>
              <a:t>Computers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6480" y="4845050"/>
            <a:ext cx="1214568" cy="914400"/>
          </a:xfrm>
          <a:prstGeom prst="rect">
            <a:avLst/>
          </a:prstGeom>
        </p:spPr>
      </p:pic>
    </p:spTree>
    <p:extLst>
      <p:ext uri="{BB962C8B-B14F-4D97-AF65-F5344CB8AC3E}">
        <p14:creationId xmlns:p14="http://schemas.microsoft.com/office/powerpoint/2010/main" val="316927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3950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52FEFF-DF20-4CE4-BAF1-D32683DB70BD}"/>
              </a:ext>
            </a:extLst>
          </p:cNvPr>
          <p:cNvSpPr/>
          <p:nvPr/>
        </p:nvSpPr>
        <p:spPr>
          <a:xfrm>
            <a:off x="1" y="5153189"/>
            <a:ext cx="6619164" cy="1029246"/>
          </a:xfrm>
          <a:prstGeom prst="rect">
            <a:avLst/>
          </a:prstGeom>
          <a:solidFill>
            <a:srgbClr val="5B9641">
              <a:alpha val="94902"/>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A906020-2884-436E-8173-0653BF690C81}"/>
              </a:ext>
            </a:extLst>
          </p:cNvPr>
          <p:cNvSpPr txBox="1"/>
          <p:nvPr/>
        </p:nvSpPr>
        <p:spPr>
          <a:xfrm>
            <a:off x="408432" y="5376580"/>
            <a:ext cx="621073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rPr>
              <a:t>Computer Training Seminars</a:t>
            </a:r>
            <a:endPar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Raleway" panose="020B0003030101060003" pitchFamily="34" charset="0"/>
              <a:ea typeface="+mn-ea"/>
              <a:cs typeface="+mn-cs"/>
            </a:endParaRPr>
          </a:p>
        </p:txBody>
      </p:sp>
    </p:spTree>
    <p:extLst>
      <p:ext uri="{BB962C8B-B14F-4D97-AF65-F5344CB8AC3E}">
        <p14:creationId xmlns:p14="http://schemas.microsoft.com/office/powerpoint/2010/main" val="185916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69F3E-9274-4505-98C7-E565150B5B30}"/>
              </a:ext>
            </a:extLst>
          </p:cNvPr>
          <p:cNvSpPr>
            <a:spLocks noGrp="1"/>
          </p:cNvSpPr>
          <p:nvPr>
            <p:ph type="title"/>
          </p:nvPr>
        </p:nvSpPr>
        <p:spPr/>
        <p:txBody>
          <a:bodyPr/>
          <a:lstStyle/>
          <a:p>
            <a:endParaRPr lang="en-US"/>
          </a:p>
        </p:txBody>
      </p:sp>
      <p:pic>
        <p:nvPicPr>
          <p:cNvPr id="4" name="Rotary Presentation">
            <a:hlinkClick r:id="" action="ppaction://media"/>
            <a:extLst>
              <a:ext uri="{FF2B5EF4-FFF2-40B4-BE49-F238E27FC236}">
                <a16:creationId xmlns:a16="http://schemas.microsoft.com/office/drawing/2014/main" id="{318B3F71-2ECB-40F5-A2E5-7902C1A7DC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Tree>
    <p:extLst>
      <p:ext uri="{BB962C8B-B14F-4D97-AF65-F5344CB8AC3E}">
        <p14:creationId xmlns:p14="http://schemas.microsoft.com/office/powerpoint/2010/main" val="147800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406" r="2657"/>
          <a:stretch/>
        </p:blipFill>
        <p:spPr>
          <a:xfrm>
            <a:off x="0" y="0"/>
            <a:ext cx="12192000" cy="9144000"/>
          </a:xfrm>
          <a:prstGeom prst="rect">
            <a:avLst/>
          </a:prstGeom>
        </p:spPr>
      </p:pic>
      <p:sp>
        <p:nvSpPr>
          <p:cNvPr id="8" name="Rectangle 7"/>
          <p:cNvSpPr/>
          <p:nvPr/>
        </p:nvSpPr>
        <p:spPr>
          <a:xfrm>
            <a:off x="0" y="4524375"/>
            <a:ext cx="5257800" cy="1524000"/>
          </a:xfrm>
          <a:prstGeom prst="rect">
            <a:avLst/>
          </a:prstGeom>
          <a:solidFill>
            <a:srgbClr val="44CCC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61652" y="4795867"/>
            <a:ext cx="3648348" cy="1077218"/>
          </a:xfrm>
          <a:prstGeom prst="rect">
            <a:avLst/>
          </a:prstGeom>
          <a:noFill/>
        </p:spPr>
        <p:txBody>
          <a:bodyPr wrap="square" rtlCol="0">
            <a:spAutoFit/>
          </a:bodyPr>
          <a:lstStyle/>
          <a:p>
            <a:r>
              <a:rPr lang="en-US" sz="4400" dirty="0">
                <a:solidFill>
                  <a:schemeClr val="bg1"/>
                </a:solidFill>
                <a:latin typeface="Source Serif Pro" panose="02040603050405020204" pitchFamily="18" charset="0"/>
              </a:rPr>
              <a:t>Rise </a:t>
            </a:r>
            <a:endParaRPr lang="en-US" sz="2400" dirty="0">
              <a:solidFill>
                <a:schemeClr val="bg1"/>
              </a:solidFill>
              <a:latin typeface="Source Serif Pro" panose="02040603050405020204" pitchFamily="18" charset="0"/>
            </a:endParaRPr>
          </a:p>
          <a:p>
            <a:r>
              <a:rPr lang="en-US" sz="2000" dirty="0">
                <a:solidFill>
                  <a:schemeClr val="bg1"/>
                </a:solidFill>
                <a:latin typeface="Source Serif Pro" panose="02040603050405020204" pitchFamily="18" charset="0"/>
              </a:rPr>
              <a:t>Youth Development Program</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1400" y="4862610"/>
            <a:ext cx="1485572" cy="943733"/>
          </a:xfrm>
          <a:prstGeom prst="rect">
            <a:avLst/>
          </a:prstGeom>
        </p:spPr>
      </p:pic>
    </p:spTree>
    <p:extLst>
      <p:ext uri="{BB962C8B-B14F-4D97-AF65-F5344CB8AC3E}">
        <p14:creationId xmlns:p14="http://schemas.microsoft.com/office/powerpoint/2010/main" val="39444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and person posing for a picture&#10;&#10;Description automatically generated with medium confidence">
            <a:extLst>
              <a:ext uri="{FF2B5EF4-FFF2-40B4-BE49-F238E27FC236}">
                <a16:creationId xmlns:a16="http://schemas.microsoft.com/office/drawing/2014/main" id="{866C00F8-69A5-3FD2-8F7A-07E81C4B282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065" b="23520"/>
          <a:stretch/>
        </p:blipFill>
        <p:spPr>
          <a:xfrm>
            <a:off x="20" y="1282"/>
            <a:ext cx="12191980" cy="6856718"/>
          </a:xfrm>
          <a:prstGeom prst="rect">
            <a:avLst/>
          </a:prstGeom>
        </p:spPr>
      </p:pic>
    </p:spTree>
    <p:extLst>
      <p:ext uri="{BB962C8B-B14F-4D97-AF65-F5344CB8AC3E}">
        <p14:creationId xmlns:p14="http://schemas.microsoft.com/office/powerpoint/2010/main" val="4172502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a photo&#10;&#10;Description automatically generated">
            <a:extLst>
              <a:ext uri="{FF2B5EF4-FFF2-40B4-BE49-F238E27FC236}">
                <a16:creationId xmlns:a16="http://schemas.microsoft.com/office/drawing/2014/main" id="{274C6C8C-CCF1-DA7E-EA19-3CCA19EBB19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715" b="7715"/>
          <a:stretch/>
        </p:blipFill>
        <p:spPr>
          <a:xfrm>
            <a:off x="-1504" y="0"/>
            <a:ext cx="12191980" cy="6856718"/>
          </a:xfrm>
          <a:prstGeom prst="rect">
            <a:avLst/>
          </a:prstGeom>
        </p:spPr>
      </p:pic>
      <p:sp>
        <p:nvSpPr>
          <p:cNvPr id="6" name="Rectangle 5">
            <a:extLst>
              <a:ext uri="{FF2B5EF4-FFF2-40B4-BE49-F238E27FC236}">
                <a16:creationId xmlns:a16="http://schemas.microsoft.com/office/drawing/2014/main" id="{4A1BB6D9-97B5-DB61-9431-11080EB7ECA6}"/>
              </a:ext>
            </a:extLst>
          </p:cNvPr>
          <p:cNvSpPr/>
          <p:nvPr/>
        </p:nvSpPr>
        <p:spPr>
          <a:xfrm>
            <a:off x="0" y="5207781"/>
            <a:ext cx="6428098" cy="1029246"/>
          </a:xfrm>
          <a:prstGeom prst="rect">
            <a:avLst/>
          </a:prstGeom>
          <a:solidFill>
            <a:srgbClr val="44CCCC">
              <a:alpha val="94902"/>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8944711-A5ED-EFD2-9248-82CD20E14841}"/>
              </a:ext>
            </a:extLst>
          </p:cNvPr>
          <p:cNvSpPr txBox="1"/>
          <p:nvPr/>
        </p:nvSpPr>
        <p:spPr>
          <a:xfrm>
            <a:off x="1018032" y="5430016"/>
            <a:ext cx="5924131" cy="584775"/>
          </a:xfrm>
          <a:prstGeom prst="rect">
            <a:avLst/>
          </a:prstGeom>
          <a:noFill/>
        </p:spPr>
        <p:txBody>
          <a:bodyPr wrap="square" rtlCol="0">
            <a:spAutoFit/>
          </a:bodyPr>
          <a:lstStyle/>
          <a:p>
            <a:r>
              <a:rPr lang="en-US" sz="3200" b="1" dirty="0">
                <a:solidFill>
                  <a:schemeClr val="bg1"/>
                </a:solidFill>
                <a:effectLst>
                  <a:outerShdw blurRad="38100" dist="38100" dir="2700000" algn="tl">
                    <a:srgbClr val="000000">
                      <a:alpha val="43137"/>
                    </a:srgbClr>
                  </a:outerShdw>
                </a:effectLst>
                <a:latin typeface="Raleway" panose="020B0003030101060003" pitchFamily="34" charset="0"/>
              </a:rPr>
              <a:t>Mental Health Services</a:t>
            </a:r>
            <a:endParaRPr lang="en-US" sz="3200" dirty="0">
              <a:solidFill>
                <a:schemeClr val="bg1"/>
              </a:solidFill>
              <a:effectLst>
                <a:outerShdw blurRad="38100" dist="38100" dir="2700000" algn="tl">
                  <a:srgbClr val="000000">
                    <a:alpha val="43137"/>
                  </a:srgbClr>
                </a:outerShdw>
              </a:effectLst>
              <a:latin typeface="Raleway" panose="020B0003030101060003" pitchFamily="34" charset="0"/>
            </a:endParaRPr>
          </a:p>
        </p:txBody>
      </p:sp>
    </p:spTree>
    <p:extLst>
      <p:ext uri="{BB962C8B-B14F-4D97-AF65-F5344CB8AC3E}">
        <p14:creationId xmlns:p14="http://schemas.microsoft.com/office/powerpoint/2010/main" val="2398495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t="12710" b="12710"/>
          <a:stretch/>
        </p:blipFill>
        <p:spPr bwMode="auto">
          <a:xfrm>
            <a:off x="-1" y="0"/>
            <a:ext cx="1226050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783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p:cNvPicPr preferRelativeResize="0"/>
          <p:nvPr/>
        </p:nvPicPr>
        <p:blipFill>
          <a:blip r:embed="rId3">
            <a:extLst>
              <a:ext uri="{28A0092B-C50C-407E-A947-70E740481C1C}">
                <a14:useLocalDpi xmlns:a14="http://schemas.microsoft.com/office/drawing/2010/main" val="0"/>
              </a:ext>
            </a:extLst>
          </a:blip>
          <a:srcRect t="7733" b="7733"/>
          <a:stretch/>
        </p:blipFill>
        <p:spPr>
          <a:xfrm>
            <a:off x="0" y="0"/>
            <a:ext cx="12192000" cy="6858000"/>
          </a:xfrm>
          <a:prstGeom prst="rect">
            <a:avLst/>
          </a:prstGeom>
          <a:noFill/>
          <a:ln>
            <a:noFill/>
          </a:ln>
        </p:spPr>
      </p:pic>
      <p:sp>
        <p:nvSpPr>
          <p:cNvPr id="2" name="Rectangle 1">
            <a:extLst>
              <a:ext uri="{FF2B5EF4-FFF2-40B4-BE49-F238E27FC236}">
                <a16:creationId xmlns:a16="http://schemas.microsoft.com/office/drawing/2014/main" id="{0260E93D-4C06-D0DE-7405-64AD83B4A94E}"/>
              </a:ext>
            </a:extLst>
          </p:cNvPr>
          <p:cNvSpPr/>
          <p:nvPr/>
        </p:nvSpPr>
        <p:spPr>
          <a:xfrm>
            <a:off x="6096000" y="5337543"/>
            <a:ext cx="6096000" cy="1109729"/>
          </a:xfrm>
          <a:prstGeom prst="rect">
            <a:avLst/>
          </a:prstGeom>
          <a:solidFill>
            <a:srgbClr val="0033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5B4E01E-4950-6BFB-3AC5-2A76520AA6C6}"/>
              </a:ext>
            </a:extLst>
          </p:cNvPr>
          <p:cNvSpPr txBox="1">
            <a:spLocks/>
          </p:cNvSpPr>
          <p:nvPr/>
        </p:nvSpPr>
        <p:spPr>
          <a:xfrm>
            <a:off x="5607547" y="5558496"/>
            <a:ext cx="6779383" cy="6678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latin typeface="Raleway" panose="020B0503030101060003" pitchFamily="34" charset="0"/>
              </a:rPr>
              <a:t>How To Get Involved</a:t>
            </a:r>
          </a:p>
        </p:txBody>
      </p:sp>
    </p:spTree>
    <p:extLst>
      <p:ext uri="{BB962C8B-B14F-4D97-AF65-F5344CB8AC3E}">
        <p14:creationId xmlns:p14="http://schemas.microsoft.com/office/powerpoint/2010/main" val="3909810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F962D-AE19-B486-C871-C0B3C69981D6}"/>
              </a:ext>
            </a:extLst>
          </p:cNvPr>
          <p:cNvPicPr>
            <a:picLocks noChangeAspect="1"/>
          </p:cNvPicPr>
          <p:nvPr/>
        </p:nvPicPr>
        <p:blipFill>
          <a:blip r:embed="rId3">
            <a:extLst>
              <a:ext uri="{28A0092B-C50C-407E-A947-70E740481C1C}">
                <a14:useLocalDpi xmlns:a14="http://schemas.microsoft.com/office/drawing/2010/main" val="0"/>
              </a:ext>
            </a:extLst>
          </a:blip>
          <a:srcRect t="5541" b="5541"/>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8AE64DA9-9997-BA38-DD62-9DF8A10E7BAC}"/>
              </a:ext>
            </a:extLst>
          </p:cNvPr>
          <p:cNvSpPr/>
          <p:nvPr/>
        </p:nvSpPr>
        <p:spPr>
          <a:xfrm>
            <a:off x="-1" y="5185143"/>
            <a:ext cx="6779383" cy="1109729"/>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AF16509-3335-81A3-B9CC-7CE715942890}"/>
              </a:ext>
            </a:extLst>
          </p:cNvPr>
          <p:cNvSpPr txBox="1">
            <a:spLocks/>
          </p:cNvSpPr>
          <p:nvPr/>
        </p:nvSpPr>
        <p:spPr>
          <a:xfrm>
            <a:off x="0" y="5406096"/>
            <a:ext cx="6779383" cy="6678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effectLst>
                  <a:outerShdw blurRad="38100" dist="38100" dir="2700000" algn="tl">
                    <a:srgbClr val="000000">
                      <a:alpha val="43137"/>
                    </a:srgbClr>
                  </a:outerShdw>
                </a:effectLst>
                <a:latin typeface="Raleway" panose="020B0503030101060003" pitchFamily="34" charset="0"/>
              </a:rPr>
              <a:t>Become a Sponsor</a:t>
            </a:r>
          </a:p>
        </p:txBody>
      </p:sp>
    </p:spTree>
    <p:extLst>
      <p:ext uri="{BB962C8B-B14F-4D97-AF65-F5344CB8AC3E}">
        <p14:creationId xmlns:p14="http://schemas.microsoft.com/office/powerpoint/2010/main" val="1572202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p:cNvPicPr preferRelativeResize="0"/>
          <p:nvPr/>
        </p:nvPicPr>
        <p:blipFill rotWithShape="1">
          <a:blip r:embed="rId3">
            <a:extLst>
              <a:ext uri="{28A0092B-C50C-407E-A947-70E740481C1C}">
                <a14:useLocalDpi xmlns:a14="http://schemas.microsoft.com/office/drawing/2010/main" val="0"/>
              </a:ext>
            </a:extLst>
          </a:blip>
          <a:srcRect t="11994" b="3610"/>
          <a:stretch/>
        </p:blipFill>
        <p:spPr>
          <a:xfrm>
            <a:off x="0" y="1"/>
            <a:ext cx="12192000" cy="6858000"/>
          </a:xfrm>
          <a:prstGeom prst="rect">
            <a:avLst/>
          </a:prstGeom>
          <a:noFill/>
          <a:ln>
            <a:noFill/>
          </a:ln>
        </p:spPr>
      </p:pic>
      <p:sp>
        <p:nvSpPr>
          <p:cNvPr id="2" name="Rectangle 1">
            <a:extLst>
              <a:ext uri="{FF2B5EF4-FFF2-40B4-BE49-F238E27FC236}">
                <a16:creationId xmlns:a16="http://schemas.microsoft.com/office/drawing/2014/main" id="{0260E93D-4C06-D0DE-7405-64AD83B4A94E}"/>
              </a:ext>
            </a:extLst>
          </p:cNvPr>
          <p:cNvSpPr/>
          <p:nvPr/>
        </p:nvSpPr>
        <p:spPr>
          <a:xfrm>
            <a:off x="6096000" y="5337543"/>
            <a:ext cx="6096000" cy="1109729"/>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5B4E01E-4950-6BFB-3AC5-2A76520AA6C6}"/>
              </a:ext>
            </a:extLst>
          </p:cNvPr>
          <p:cNvSpPr txBox="1">
            <a:spLocks/>
          </p:cNvSpPr>
          <p:nvPr/>
        </p:nvSpPr>
        <p:spPr>
          <a:xfrm>
            <a:off x="5607547" y="5558496"/>
            <a:ext cx="6779383" cy="6678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effectLst>
                  <a:outerShdw blurRad="38100" dist="38100" dir="2700000" algn="tl">
                    <a:srgbClr val="000000">
                      <a:alpha val="43137"/>
                    </a:srgbClr>
                  </a:outerShdw>
                </a:effectLst>
                <a:latin typeface="Raleway" panose="020B0503030101060003" pitchFamily="34" charset="0"/>
              </a:rPr>
              <a:t>Travel to Guatemala</a:t>
            </a:r>
          </a:p>
        </p:txBody>
      </p:sp>
    </p:spTree>
    <p:extLst>
      <p:ext uri="{BB962C8B-B14F-4D97-AF65-F5344CB8AC3E}">
        <p14:creationId xmlns:p14="http://schemas.microsoft.com/office/powerpoint/2010/main" val="1057403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posing for a photo&#10;&#10;Description automatically generated">
            <a:extLst>
              <a:ext uri="{FF2B5EF4-FFF2-40B4-BE49-F238E27FC236}">
                <a16:creationId xmlns:a16="http://schemas.microsoft.com/office/drawing/2014/main" id="{06164ECE-9AD4-5140-5917-213C878C09C5}"/>
              </a:ext>
            </a:extLst>
          </p:cNvPr>
          <p:cNvPicPr>
            <a:picLocks noChangeAspect="1"/>
          </p:cNvPicPr>
          <p:nvPr/>
        </p:nvPicPr>
        <p:blipFill rotWithShape="1">
          <a:blip r:embed="rId3">
            <a:extLst>
              <a:ext uri="{28A0092B-C50C-407E-A947-70E740481C1C}">
                <a14:useLocalDpi xmlns:a14="http://schemas.microsoft.com/office/drawing/2010/main" val="0"/>
              </a:ext>
            </a:extLst>
          </a:blip>
          <a:srcRect t="14192" b="1554"/>
          <a:stretch/>
        </p:blipFill>
        <p:spPr>
          <a:xfrm>
            <a:off x="20" y="1282"/>
            <a:ext cx="12191980" cy="6856718"/>
          </a:xfrm>
          <a:prstGeom prst="rect">
            <a:avLst/>
          </a:prstGeom>
        </p:spPr>
      </p:pic>
    </p:spTree>
    <p:extLst>
      <p:ext uri="{BB962C8B-B14F-4D97-AF65-F5344CB8AC3E}">
        <p14:creationId xmlns:p14="http://schemas.microsoft.com/office/powerpoint/2010/main" val="1037021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p:cNvPicPr preferRelativeResize="0"/>
          <p:nvPr/>
        </p:nvPicPr>
        <p:blipFill>
          <a:blip r:embed="rId3">
            <a:extLst>
              <a:ext uri="{28A0092B-C50C-407E-A947-70E740481C1C}">
                <a14:useLocalDpi xmlns:a14="http://schemas.microsoft.com/office/drawing/2010/main" val="0"/>
              </a:ext>
            </a:extLst>
          </a:blip>
          <a:srcRect t="7733" b="7733"/>
          <a:stretch/>
        </p:blipFill>
        <p:spPr>
          <a:xfrm>
            <a:off x="0" y="1"/>
            <a:ext cx="12192000" cy="6858000"/>
          </a:xfrm>
          <a:prstGeom prst="rect">
            <a:avLst/>
          </a:prstGeom>
          <a:noFill/>
          <a:ln>
            <a:noFill/>
          </a:ln>
        </p:spPr>
      </p:pic>
      <p:sp>
        <p:nvSpPr>
          <p:cNvPr id="2" name="Rectangle 1">
            <a:extLst>
              <a:ext uri="{FF2B5EF4-FFF2-40B4-BE49-F238E27FC236}">
                <a16:creationId xmlns:a16="http://schemas.microsoft.com/office/drawing/2014/main" id="{0260E93D-4C06-D0DE-7405-64AD83B4A94E}"/>
              </a:ext>
            </a:extLst>
          </p:cNvPr>
          <p:cNvSpPr/>
          <p:nvPr/>
        </p:nvSpPr>
        <p:spPr>
          <a:xfrm>
            <a:off x="5607547" y="5337543"/>
            <a:ext cx="6584453" cy="1109729"/>
          </a:xfrm>
          <a:prstGeom prst="rect">
            <a:avLst/>
          </a:prstGeom>
          <a:solidFill>
            <a:srgbClr val="004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5B4E01E-4950-6BFB-3AC5-2A76520AA6C6}"/>
              </a:ext>
            </a:extLst>
          </p:cNvPr>
          <p:cNvSpPr txBox="1">
            <a:spLocks/>
          </p:cNvSpPr>
          <p:nvPr/>
        </p:nvSpPr>
        <p:spPr>
          <a:xfrm>
            <a:off x="5607547" y="5558496"/>
            <a:ext cx="6779383" cy="6678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bg1"/>
                </a:solidFill>
                <a:effectLst>
                  <a:outerShdw blurRad="38100" dist="38100" dir="2700000" algn="tl">
                    <a:srgbClr val="000000">
                      <a:alpha val="43137"/>
                    </a:srgbClr>
                  </a:outerShdw>
                </a:effectLst>
                <a:latin typeface="Raleway" panose="020B0503030101060003" pitchFamily="34" charset="0"/>
              </a:rPr>
              <a:t>Join the Global Grant</a:t>
            </a:r>
          </a:p>
        </p:txBody>
      </p:sp>
    </p:spTree>
    <p:extLst>
      <p:ext uri="{BB962C8B-B14F-4D97-AF65-F5344CB8AC3E}">
        <p14:creationId xmlns:p14="http://schemas.microsoft.com/office/powerpoint/2010/main" val="168361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ily\Downloads\16528559707_bd71e667c6_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29" t="890"/>
          <a:stretch/>
        </p:blipFill>
        <p:spPr bwMode="auto">
          <a:xfrm>
            <a:off x="0" y="-361951"/>
            <a:ext cx="12192000" cy="910804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4305300"/>
            <a:ext cx="3995554" cy="1219200"/>
          </a:xfrm>
          <a:prstGeom prst="rect">
            <a:avLst/>
          </a:prstGeom>
          <a:solidFill>
            <a:srgbClr val="004B8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85554" y="4550522"/>
            <a:ext cx="3657600" cy="769441"/>
          </a:xfrm>
          <a:prstGeom prst="rect">
            <a:avLst/>
          </a:prstGeom>
          <a:noFill/>
        </p:spPr>
        <p:txBody>
          <a:bodyPr wrap="square" rtlCol="0">
            <a:spAutoFit/>
          </a:bodyPr>
          <a:lstStyle/>
          <a:p>
            <a:pPr algn="ctr"/>
            <a:r>
              <a:rPr lang="en-US" sz="4400" dirty="0">
                <a:solidFill>
                  <a:schemeClr val="bg1"/>
                </a:solidFill>
                <a:effectLst>
                  <a:outerShdw blurRad="38100" dist="38100" dir="2700000" algn="tl">
                    <a:srgbClr val="000000">
                      <a:alpha val="43137"/>
                    </a:srgbClr>
                  </a:outerShdw>
                </a:effectLst>
                <a:latin typeface="Source Serif Pro" panose="02040603050405020204" pitchFamily="18" charset="0"/>
              </a:rPr>
              <a:t>Thank you!</a:t>
            </a:r>
          </a:p>
        </p:txBody>
      </p:sp>
    </p:spTree>
    <p:extLst>
      <p:ext uri="{BB962C8B-B14F-4D97-AF65-F5344CB8AC3E}">
        <p14:creationId xmlns:p14="http://schemas.microsoft.com/office/powerpoint/2010/main" val="1760288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A28E1-14CF-4F08-ACE7-40AA6DA4799D}"/>
              </a:ext>
            </a:extLst>
          </p:cNvPr>
          <p:cNvPicPr>
            <a:picLocks noChangeAspect="1"/>
          </p:cNvPicPr>
          <p:nvPr/>
        </p:nvPicPr>
        <p:blipFill rotWithShape="1">
          <a:blip r:embed="rId3">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Tree>
    <p:extLst>
      <p:ext uri="{BB962C8B-B14F-4D97-AF65-F5344CB8AC3E}">
        <p14:creationId xmlns:p14="http://schemas.microsoft.com/office/powerpoint/2010/main" val="291520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Shape 536"/>
          <p:cNvPicPr preferRelativeResize="0"/>
          <p:nvPr/>
        </p:nvPicPr>
        <p:blipFill rotWithShape="1">
          <a:blip r:embed="rId3">
            <a:alphaModFix/>
          </a:blip>
          <a:srcRect l="5501" t="5427" r="5501" b="17429"/>
          <a:stretch/>
        </p:blipFill>
        <p:spPr>
          <a:xfrm>
            <a:off x="0" y="1"/>
            <a:ext cx="12192000" cy="6858000"/>
          </a:xfrm>
          <a:prstGeom prst="rect">
            <a:avLst/>
          </a:prstGeom>
          <a:noFill/>
          <a:ln>
            <a:noFill/>
          </a:ln>
        </p:spPr>
      </p:pic>
      <p:pic>
        <p:nvPicPr>
          <p:cNvPr id="11" name="Picture 10" descr="Graphical user interface, text, application, chat or text message&#10;&#10;Description automatically generated">
            <a:extLst>
              <a:ext uri="{FF2B5EF4-FFF2-40B4-BE49-F238E27FC236}">
                <a16:creationId xmlns:a16="http://schemas.microsoft.com/office/drawing/2014/main" id="{93DEB184-A76E-4C51-8E3D-AB115AE0C6D0}"/>
              </a:ext>
            </a:extLst>
          </p:cNvPr>
          <p:cNvPicPr>
            <a:picLocks noChangeAspect="1"/>
          </p:cNvPicPr>
          <p:nvPr/>
        </p:nvPicPr>
        <p:blipFill rotWithShape="1">
          <a:blip r:embed="rId4">
            <a:extLst>
              <a:ext uri="{28A0092B-C50C-407E-A947-70E740481C1C}">
                <a14:useLocalDpi xmlns:a14="http://schemas.microsoft.com/office/drawing/2010/main" val="0"/>
              </a:ext>
            </a:extLst>
          </a:blip>
          <a:srcRect t="7332" b="71186"/>
          <a:stretch/>
        </p:blipFill>
        <p:spPr>
          <a:xfrm>
            <a:off x="0" y="444500"/>
            <a:ext cx="12192000" cy="1752600"/>
          </a:xfrm>
          <a:prstGeom prst="rect">
            <a:avLst/>
          </a:prstGeom>
        </p:spPr>
      </p:pic>
      <p:pic>
        <p:nvPicPr>
          <p:cNvPr id="4" name="Picture 3">
            <a:extLst>
              <a:ext uri="{FF2B5EF4-FFF2-40B4-BE49-F238E27FC236}">
                <a16:creationId xmlns:a16="http://schemas.microsoft.com/office/drawing/2014/main" id="{BABD311F-D024-4C8A-89EA-83F3373645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472990" y="127698"/>
            <a:ext cx="4240214" cy="2386203"/>
          </a:xfrm>
          <a:prstGeom prst="rect">
            <a:avLst/>
          </a:prstGeom>
        </p:spPr>
      </p:pic>
      <p:sp>
        <p:nvSpPr>
          <p:cNvPr id="3" name="Title 1">
            <a:extLst>
              <a:ext uri="{FF2B5EF4-FFF2-40B4-BE49-F238E27FC236}">
                <a16:creationId xmlns:a16="http://schemas.microsoft.com/office/drawing/2014/main" id="{65FF11CB-381A-9BEB-A1B6-CC17849F0A8D}"/>
              </a:ext>
            </a:extLst>
          </p:cNvPr>
          <p:cNvSpPr txBox="1">
            <a:spLocks/>
          </p:cNvSpPr>
          <p:nvPr/>
        </p:nvSpPr>
        <p:spPr>
          <a:xfrm>
            <a:off x="6845969" y="6014448"/>
            <a:ext cx="6383172" cy="71585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4B8D"/>
                </a:solidFill>
                <a:effectLst>
                  <a:outerShdw blurRad="38100" dist="38100" dir="2700000" algn="tl">
                    <a:srgbClr val="000000">
                      <a:alpha val="43137"/>
                    </a:srgbClr>
                  </a:outerShdw>
                </a:effectLst>
                <a:latin typeface="Raleway" panose="020B0503030101060003" pitchFamily="34" charset="0"/>
              </a:rPr>
              <a:t>GuatemalaLiteracy.org</a:t>
            </a:r>
          </a:p>
        </p:txBody>
      </p:sp>
    </p:spTree>
    <p:extLst>
      <p:ext uri="{BB962C8B-B14F-4D97-AF65-F5344CB8AC3E}">
        <p14:creationId xmlns:p14="http://schemas.microsoft.com/office/powerpoint/2010/main" val="1673569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AA28E1-14CF-4F08-ACE7-40AA6DA4799D}"/>
              </a:ext>
            </a:extLst>
          </p:cNvPr>
          <p:cNvPicPr>
            <a:picLocks noChangeAspect="1"/>
          </p:cNvPicPr>
          <p:nvPr/>
        </p:nvPicPr>
        <p:blipFill rotWithShape="1">
          <a:blip r:embed="rId3">
            <a:extLst>
              <a:ext uri="{28A0092B-C50C-407E-A947-70E740481C1C}">
                <a14:useLocalDpi xmlns:a14="http://schemas.microsoft.com/office/drawing/2010/main" val="0"/>
              </a:ext>
            </a:extLst>
          </a:blip>
          <a:srcRect l="13" t="16" r="-13" b="18194"/>
          <a:stretch/>
        </p:blipFill>
        <p:spPr>
          <a:xfrm>
            <a:off x="20" y="1282"/>
            <a:ext cx="12191980" cy="6856718"/>
          </a:xfrm>
          <a:prstGeom prst="rect">
            <a:avLst/>
          </a:prstGeom>
        </p:spPr>
      </p:pic>
    </p:spTree>
    <p:extLst>
      <p:ext uri="{BB962C8B-B14F-4D97-AF65-F5344CB8AC3E}">
        <p14:creationId xmlns:p14="http://schemas.microsoft.com/office/powerpoint/2010/main" val="120669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couple of women posing for the camera&#10;&#10;Description automatically generated with low confidence"/>
          <p:cNvPicPr>
            <a:picLocks noChangeAspect="1"/>
          </p:cNvPicPr>
          <p:nvPr/>
        </p:nvPicPr>
        <p:blipFill rotWithShape="1">
          <a:blip r:embed="rId3">
            <a:extLst>
              <a:ext uri="{28A0092B-C50C-407E-A947-70E740481C1C}">
                <a14:useLocalDpi xmlns:a14="http://schemas.microsoft.com/office/drawing/2010/main" val="0"/>
              </a:ext>
            </a:extLst>
          </a:blip>
          <a:srcRect t="12507" b="12507"/>
          <a:stretch/>
        </p:blipFill>
        <p:spPr>
          <a:xfrm>
            <a:off x="20" y="1282"/>
            <a:ext cx="12191980" cy="6856718"/>
          </a:xfrm>
          <a:prstGeom prst="rect">
            <a:avLst/>
          </a:prstGeom>
        </p:spPr>
      </p:pic>
    </p:spTree>
    <p:extLst>
      <p:ext uri="{BB962C8B-B14F-4D97-AF65-F5344CB8AC3E}">
        <p14:creationId xmlns:p14="http://schemas.microsoft.com/office/powerpoint/2010/main" val="3868249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BEEB5B-60C7-49DE-903B-20AB86D16D47}"/>
              </a:ext>
            </a:extLst>
          </p:cNvPr>
          <p:cNvPicPr>
            <a:picLocks noChangeAspect="1"/>
          </p:cNvPicPr>
          <p:nvPr/>
        </p:nvPicPr>
        <p:blipFill rotWithShape="1">
          <a:blip r:embed="rId3">
            <a:extLst>
              <a:ext uri="{28A0092B-C50C-407E-A947-70E740481C1C}">
                <a14:useLocalDpi xmlns:a14="http://schemas.microsoft.com/office/drawing/2010/main" val="0"/>
              </a:ext>
            </a:extLst>
          </a:blip>
          <a:srcRect b="25014"/>
          <a:stretch/>
        </p:blipFill>
        <p:spPr>
          <a:xfrm>
            <a:off x="20" y="1282"/>
            <a:ext cx="12191980" cy="6856718"/>
          </a:xfrm>
          <a:prstGeom prst="rect">
            <a:avLst/>
          </a:prstGeom>
        </p:spPr>
      </p:pic>
    </p:spTree>
    <p:extLst>
      <p:ext uri="{BB962C8B-B14F-4D97-AF65-F5344CB8AC3E}">
        <p14:creationId xmlns:p14="http://schemas.microsoft.com/office/powerpoint/2010/main" val="918506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BEEB5B-60C7-49DE-903B-20AB86D16D47}"/>
              </a:ext>
            </a:extLst>
          </p:cNvPr>
          <p:cNvPicPr>
            <a:picLocks noChangeAspect="1"/>
          </p:cNvPicPr>
          <p:nvPr/>
        </p:nvPicPr>
        <p:blipFill>
          <a:blip r:embed="rId3">
            <a:extLst>
              <a:ext uri="{28A0092B-C50C-407E-A947-70E740481C1C}">
                <a14:useLocalDpi xmlns:a14="http://schemas.microsoft.com/office/drawing/2010/main" val="0"/>
              </a:ext>
            </a:extLst>
          </a:blip>
          <a:srcRect l="1369" r="1369"/>
          <a:stretch/>
        </p:blipFill>
        <p:spPr>
          <a:xfrm>
            <a:off x="20" y="1282"/>
            <a:ext cx="12191980" cy="6856718"/>
          </a:xfrm>
          <a:prstGeom prst="rect">
            <a:avLst/>
          </a:prstGeom>
        </p:spPr>
      </p:pic>
    </p:spTree>
    <p:extLst>
      <p:ext uri="{BB962C8B-B14F-4D97-AF65-F5344CB8AC3E}">
        <p14:creationId xmlns:p14="http://schemas.microsoft.com/office/powerpoint/2010/main" val="234884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86F813F4-923D-45F9-BD36-4968867E41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00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landscape with hills and trees&#10;&#10;Description automatically generated with low confidence">
            <a:extLst>
              <a:ext uri="{FF2B5EF4-FFF2-40B4-BE49-F238E27FC236}">
                <a16:creationId xmlns:a16="http://schemas.microsoft.com/office/drawing/2014/main" id="{ADE70810-A30B-92D4-556F-4FEDE12362A9}"/>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3464" r="18822"/>
          <a:stretch/>
        </p:blipFill>
        <p:spPr>
          <a:xfrm>
            <a:off x="-1" y="6036"/>
            <a:ext cx="12192001" cy="6851964"/>
          </a:xfrm>
          <a:prstGeom prst="rect">
            <a:avLst/>
          </a:prstGeom>
        </p:spPr>
      </p:pic>
      <p:sp>
        <p:nvSpPr>
          <p:cNvPr id="52" name="Rectangle 51"/>
          <p:cNvSpPr/>
          <p:nvPr/>
        </p:nvSpPr>
        <p:spPr>
          <a:xfrm>
            <a:off x="8363039" y="4979168"/>
            <a:ext cx="3831428" cy="1447800"/>
          </a:xfrm>
          <a:prstGeom prst="rect">
            <a:avLst/>
          </a:prstGeom>
          <a:solidFill>
            <a:srgbClr val="00337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8827876" y="5307933"/>
            <a:ext cx="2971800" cy="830997"/>
          </a:xfrm>
          <a:prstGeom prst="rect">
            <a:avLst/>
          </a:prstGeom>
          <a:noFill/>
        </p:spPr>
        <p:txBody>
          <a:bodyPr wrap="square" rtlCol="0">
            <a:spAutoFit/>
          </a:bodyPr>
          <a:lstStyle/>
          <a:p>
            <a:pPr algn="ctr"/>
            <a:r>
              <a:rPr lang="en-US" sz="2400" dirty="0">
                <a:solidFill>
                  <a:schemeClr val="bg1"/>
                </a:solidFill>
                <a:latin typeface="Source Serif Pro" panose="02040603050405020204" pitchFamily="18" charset="0"/>
              </a:rPr>
              <a:t>A comprehensive approach</a:t>
            </a:r>
            <a:endParaRPr lang="en-US" sz="900" dirty="0">
              <a:solidFill>
                <a:schemeClr val="bg1"/>
              </a:solidFill>
              <a:latin typeface="Source Serif Pro" panose="02040603050405020204" pitchFamily="18" charset="0"/>
            </a:endParaRPr>
          </a:p>
        </p:txBody>
      </p:sp>
      <p:grpSp>
        <p:nvGrpSpPr>
          <p:cNvPr id="23" name="Group 22">
            <a:extLst>
              <a:ext uri="{FF2B5EF4-FFF2-40B4-BE49-F238E27FC236}">
                <a16:creationId xmlns:a16="http://schemas.microsoft.com/office/drawing/2014/main" id="{4372B379-12B9-48E1-C569-85F89660CA00}"/>
              </a:ext>
            </a:extLst>
          </p:cNvPr>
          <p:cNvGrpSpPr/>
          <p:nvPr/>
        </p:nvGrpSpPr>
        <p:grpSpPr>
          <a:xfrm>
            <a:off x="2924417" y="176821"/>
            <a:ext cx="2320290" cy="2323228"/>
            <a:chOff x="3727450" y="441521"/>
            <a:chExt cx="2320290" cy="2323228"/>
          </a:xfrm>
          <a:solidFill>
            <a:srgbClr val="C56D10"/>
          </a:solidFill>
          <a:effectLst>
            <a:outerShdw blurRad="50800" dist="38100" dir="2700000" algn="tl" rotWithShape="0">
              <a:prstClr val="black">
                <a:alpha val="40000"/>
              </a:prstClr>
            </a:outerShdw>
          </a:effectLst>
        </p:grpSpPr>
        <p:sp>
          <p:nvSpPr>
            <p:cNvPr id="13" name="Circle: Hollow 12">
              <a:extLst>
                <a:ext uri="{FF2B5EF4-FFF2-40B4-BE49-F238E27FC236}">
                  <a16:creationId xmlns:a16="http://schemas.microsoft.com/office/drawing/2014/main" id="{698F9EDB-1FAB-09B7-0E9A-1E8202149058}"/>
                </a:ext>
              </a:extLst>
            </p:cNvPr>
            <p:cNvSpPr>
              <a:spLocks noChangeAspect="1"/>
            </p:cNvSpPr>
            <p:nvPr/>
          </p:nvSpPr>
          <p:spPr>
            <a:xfrm>
              <a:off x="3727450" y="441521"/>
              <a:ext cx="2320290" cy="2323228"/>
            </a:xfrm>
            <a:prstGeom prst="donut">
              <a:avLst>
                <a:gd name="adj" fmla="val 111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4" name="Shape 319"/>
            <p:cNvPicPr preferRelativeResize="0">
              <a:picLocks noChangeAspect="1"/>
            </p:cNvPicPr>
            <p:nvPr/>
          </p:nvPicPr>
          <p:blipFill rotWithShape="1">
            <a:blip r:embed="rId4">
              <a:alphaModFix/>
            </a:blip>
            <a:srcRect l="15179" t="7310" r="30668" b="11558"/>
            <a:stretch/>
          </p:blipFill>
          <p:spPr>
            <a:xfrm>
              <a:off x="3962400" y="685800"/>
              <a:ext cx="1828800" cy="1828800"/>
            </a:xfrm>
            <a:prstGeom prst="ellipse">
              <a:avLst/>
            </a:prstGeom>
            <a:grpFill/>
            <a:ln>
              <a:noFill/>
            </a:ln>
          </p:spPr>
        </p:pic>
        <p:sp>
          <p:nvSpPr>
            <p:cNvPr id="15" name="Rectangle 14"/>
            <p:cNvSpPr/>
            <p:nvPr/>
          </p:nvSpPr>
          <p:spPr>
            <a:xfrm>
              <a:off x="3962399" y="1848939"/>
              <a:ext cx="1852931" cy="4724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aleway" panose="020B0503030101060003" pitchFamily="34" charset="0"/>
                </a:rPr>
                <a:t>Textbooks</a:t>
              </a:r>
            </a:p>
          </p:txBody>
        </p:sp>
      </p:grpSp>
      <p:grpSp>
        <p:nvGrpSpPr>
          <p:cNvPr id="32" name="Group 31">
            <a:extLst>
              <a:ext uri="{FF2B5EF4-FFF2-40B4-BE49-F238E27FC236}">
                <a16:creationId xmlns:a16="http://schemas.microsoft.com/office/drawing/2014/main" id="{2D4B00CC-FC61-EB42-7E8E-82848C41245B}"/>
              </a:ext>
            </a:extLst>
          </p:cNvPr>
          <p:cNvGrpSpPr/>
          <p:nvPr/>
        </p:nvGrpSpPr>
        <p:grpSpPr>
          <a:xfrm>
            <a:off x="4675911" y="2195212"/>
            <a:ext cx="2320290" cy="2323228"/>
            <a:chOff x="4939348" y="2265868"/>
            <a:chExt cx="2320290" cy="2323228"/>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6675" r="16675"/>
            <a:stretch/>
          </p:blipFill>
          <p:spPr>
            <a:xfrm>
              <a:off x="5181600" y="2514600"/>
              <a:ext cx="1828800" cy="1828800"/>
            </a:xfrm>
            <a:prstGeom prst="ellipse">
              <a:avLst/>
            </a:prstGeom>
          </p:spPr>
        </p:pic>
        <p:sp>
          <p:nvSpPr>
            <p:cNvPr id="16" name="Rectangle 15"/>
            <p:cNvSpPr/>
            <p:nvPr/>
          </p:nvSpPr>
          <p:spPr>
            <a:xfrm>
              <a:off x="5181600" y="3682997"/>
              <a:ext cx="1828800" cy="472426"/>
            </a:xfrm>
            <a:prstGeom prst="rect">
              <a:avLst/>
            </a:prstGeom>
            <a:solidFill>
              <a:srgbClr val="5B9641">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aleway" panose="020B0503030101060003" pitchFamily="34" charset="0"/>
                </a:rPr>
                <a:t>Computers</a:t>
              </a:r>
            </a:p>
          </p:txBody>
        </p:sp>
        <p:sp>
          <p:nvSpPr>
            <p:cNvPr id="19" name="Circle: Hollow 18">
              <a:extLst>
                <a:ext uri="{FF2B5EF4-FFF2-40B4-BE49-F238E27FC236}">
                  <a16:creationId xmlns:a16="http://schemas.microsoft.com/office/drawing/2014/main" id="{FFF8778F-1E2F-B7AC-BCEB-6F529FED9478}"/>
                </a:ext>
              </a:extLst>
            </p:cNvPr>
            <p:cNvSpPr>
              <a:spLocks noChangeAspect="1"/>
            </p:cNvSpPr>
            <p:nvPr/>
          </p:nvSpPr>
          <p:spPr>
            <a:xfrm>
              <a:off x="4939348" y="2265868"/>
              <a:ext cx="2320290" cy="2323228"/>
            </a:xfrm>
            <a:prstGeom prst="donut">
              <a:avLst>
                <a:gd name="adj" fmla="val 11171"/>
              </a:avLst>
            </a:prstGeom>
            <a:solidFill>
              <a:srgbClr val="5B9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940A224D-711B-58CB-FFE9-3741505CA471}"/>
              </a:ext>
            </a:extLst>
          </p:cNvPr>
          <p:cNvGrpSpPr/>
          <p:nvPr/>
        </p:nvGrpSpPr>
        <p:grpSpPr>
          <a:xfrm>
            <a:off x="392324" y="2779102"/>
            <a:ext cx="3152152" cy="3121220"/>
            <a:chOff x="1466850" y="2909383"/>
            <a:chExt cx="3169921" cy="3173935"/>
          </a:xfrm>
          <a:solidFill>
            <a:srgbClr val="BD4148"/>
          </a:solidFill>
          <a:effectLst>
            <a:outerShdw blurRad="50800" dist="38100" dir="2700000" algn="tl" rotWithShape="0">
              <a:prstClr val="black">
                <a:alpha val="40000"/>
              </a:prstClr>
            </a:outerShdw>
          </a:effectLst>
        </p:grpSpPr>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21663" t="8471" r="21663" b="6259"/>
            <a:stretch/>
          </p:blipFill>
          <p:spPr>
            <a:xfrm>
              <a:off x="1803400" y="3233411"/>
              <a:ext cx="2514600" cy="2516077"/>
            </a:xfrm>
            <a:prstGeom prst="ellipse">
              <a:avLst/>
            </a:prstGeom>
            <a:grpFill/>
          </p:spPr>
        </p:pic>
        <p:sp>
          <p:nvSpPr>
            <p:cNvPr id="14" name="Rectangle 13"/>
            <p:cNvSpPr/>
            <p:nvPr/>
          </p:nvSpPr>
          <p:spPr>
            <a:xfrm>
              <a:off x="1898650" y="5075808"/>
              <a:ext cx="2303780" cy="4724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aleway" panose="020B0503030101060003" pitchFamily="34" charset="0"/>
                </a:rPr>
                <a:t>Spark</a:t>
              </a:r>
            </a:p>
          </p:txBody>
        </p:sp>
        <p:sp>
          <p:nvSpPr>
            <p:cNvPr id="20" name="Circle: Hollow 19">
              <a:extLst>
                <a:ext uri="{FF2B5EF4-FFF2-40B4-BE49-F238E27FC236}">
                  <a16:creationId xmlns:a16="http://schemas.microsoft.com/office/drawing/2014/main" id="{E2897CF8-60D4-9384-66E3-29463DCBE261}"/>
                </a:ext>
              </a:extLst>
            </p:cNvPr>
            <p:cNvSpPr>
              <a:spLocks noChangeAspect="1"/>
            </p:cNvSpPr>
            <p:nvPr/>
          </p:nvSpPr>
          <p:spPr>
            <a:xfrm>
              <a:off x="1466850" y="2909383"/>
              <a:ext cx="3169921" cy="3173935"/>
            </a:xfrm>
            <a:prstGeom prst="donut">
              <a:avLst>
                <a:gd name="adj" fmla="val 1117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3A9162CF-0692-C08E-EDBA-BF879AF6CD88}"/>
              </a:ext>
            </a:extLst>
          </p:cNvPr>
          <p:cNvGrpSpPr/>
          <p:nvPr/>
        </p:nvGrpSpPr>
        <p:grpSpPr>
          <a:xfrm>
            <a:off x="7496990" y="136997"/>
            <a:ext cx="2999232" cy="3001704"/>
            <a:chOff x="6945631" y="133350"/>
            <a:chExt cx="3189242" cy="3193281"/>
          </a:xfrm>
          <a:effectLst>
            <a:outerShdw blurRad="50800" dist="38100" dir="2700000" algn="tl" rotWithShape="0">
              <a:prstClr val="black">
                <a:alpha val="40000"/>
              </a:prstClr>
            </a:outerShdw>
          </a:effectLst>
        </p:grpSpPr>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7226" t="5924" r="20546"/>
            <a:stretch/>
          </p:blipFill>
          <p:spPr>
            <a:xfrm>
              <a:off x="7269480" y="477340"/>
              <a:ext cx="2514600" cy="2537457"/>
            </a:xfrm>
            <a:prstGeom prst="ellipse">
              <a:avLst/>
            </a:prstGeom>
          </p:spPr>
        </p:pic>
        <p:sp>
          <p:nvSpPr>
            <p:cNvPr id="17" name="Rectangle 16"/>
            <p:cNvSpPr/>
            <p:nvPr/>
          </p:nvSpPr>
          <p:spPr>
            <a:xfrm>
              <a:off x="7372350" y="2278387"/>
              <a:ext cx="2402841" cy="472426"/>
            </a:xfrm>
            <a:prstGeom prst="rect">
              <a:avLst/>
            </a:prstGeom>
            <a:solidFill>
              <a:srgbClr val="44CCCC">
                <a:alpha val="9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Raleway" panose="020B0503030101060003" pitchFamily="34" charset="0"/>
                </a:rPr>
                <a:t>Rise</a:t>
              </a:r>
            </a:p>
          </p:txBody>
        </p:sp>
        <p:sp>
          <p:nvSpPr>
            <p:cNvPr id="21" name="Circle: Hollow 20">
              <a:extLst>
                <a:ext uri="{FF2B5EF4-FFF2-40B4-BE49-F238E27FC236}">
                  <a16:creationId xmlns:a16="http://schemas.microsoft.com/office/drawing/2014/main" id="{258F9104-1753-8A2E-7DCD-2CC88BEC634F}"/>
                </a:ext>
              </a:extLst>
            </p:cNvPr>
            <p:cNvSpPr>
              <a:spLocks noChangeAspect="1"/>
            </p:cNvSpPr>
            <p:nvPr/>
          </p:nvSpPr>
          <p:spPr>
            <a:xfrm>
              <a:off x="6945631" y="133350"/>
              <a:ext cx="3189242" cy="3193281"/>
            </a:xfrm>
            <a:prstGeom prst="donut">
              <a:avLst>
                <a:gd name="adj" fmla="val 11171"/>
              </a:avLst>
            </a:prstGeom>
            <a:solidFill>
              <a:srgbClr val="44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Elbow Connector 17"/>
          <p:cNvCxnSpPr>
            <a:cxnSpLocks/>
          </p:cNvCxnSpPr>
          <p:nvPr/>
        </p:nvCxnSpPr>
        <p:spPr>
          <a:xfrm flipV="1">
            <a:off x="4705183" y="3426739"/>
            <a:ext cx="5608593" cy="1371600"/>
          </a:xfrm>
          <a:prstGeom prst="bentConnector3">
            <a:avLst>
              <a:gd name="adj1" fmla="val 50000"/>
            </a:avLst>
          </a:prstGeom>
          <a:ln w="76200">
            <a:solidFill>
              <a:srgbClr val="004B8D"/>
            </a:solidFil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flipV="1">
            <a:off x="1961983" y="4797493"/>
            <a:ext cx="5486400" cy="1371600"/>
          </a:xfrm>
          <a:prstGeom prst="bentConnector3">
            <a:avLst>
              <a:gd name="adj1" fmla="val 43841"/>
            </a:avLst>
          </a:prstGeom>
          <a:ln w="76200">
            <a:solidFill>
              <a:srgbClr val="004B8D"/>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16515" y="6302702"/>
            <a:ext cx="2303780" cy="400110"/>
          </a:xfrm>
          <a:prstGeom prst="rect">
            <a:avLst/>
          </a:prstGeom>
          <a:noFill/>
        </p:spPr>
        <p:txBody>
          <a:bodyPr wrap="square" rtlCol="0">
            <a:spAutoFit/>
          </a:bodyPr>
          <a:lstStyle/>
          <a:p>
            <a:pPr algn="ctr"/>
            <a:r>
              <a:rPr lang="en-US" sz="2000" dirty="0">
                <a:solidFill>
                  <a:srgbClr val="00337F"/>
                </a:solidFill>
                <a:latin typeface="Source Serif Pro" panose="02040603050405020204" pitchFamily="18" charset="0"/>
              </a:rPr>
              <a:t>K – 6</a:t>
            </a:r>
            <a:r>
              <a:rPr lang="en-US" sz="2000" baseline="30000" dirty="0">
                <a:solidFill>
                  <a:srgbClr val="00337F"/>
                </a:solidFill>
                <a:latin typeface="Source Serif Pro" panose="02040603050405020204" pitchFamily="18" charset="0"/>
              </a:rPr>
              <a:t>th</a:t>
            </a:r>
            <a:r>
              <a:rPr lang="en-US" sz="2000" dirty="0">
                <a:solidFill>
                  <a:srgbClr val="00337F"/>
                </a:solidFill>
                <a:latin typeface="Source Serif Pro" panose="02040603050405020204" pitchFamily="18" charset="0"/>
              </a:rPr>
              <a:t> grade</a:t>
            </a:r>
          </a:p>
        </p:txBody>
      </p:sp>
      <p:sp>
        <p:nvSpPr>
          <p:cNvPr id="46" name="TextBox 45"/>
          <p:cNvSpPr txBox="1"/>
          <p:nvPr/>
        </p:nvSpPr>
        <p:spPr>
          <a:xfrm>
            <a:off x="5070009" y="4938166"/>
            <a:ext cx="1752600" cy="400110"/>
          </a:xfrm>
          <a:prstGeom prst="rect">
            <a:avLst/>
          </a:prstGeom>
          <a:noFill/>
        </p:spPr>
        <p:txBody>
          <a:bodyPr wrap="square" rtlCol="0">
            <a:spAutoFit/>
          </a:bodyPr>
          <a:lstStyle/>
          <a:p>
            <a:pPr algn="ctr"/>
            <a:r>
              <a:rPr lang="en-US" sz="2000" dirty="0">
                <a:solidFill>
                  <a:srgbClr val="00337F"/>
                </a:solidFill>
                <a:latin typeface="Source Serif Pro" panose="02040603050405020204" pitchFamily="18" charset="0"/>
              </a:rPr>
              <a:t>7</a:t>
            </a:r>
            <a:r>
              <a:rPr lang="en-US" sz="2000" baseline="30000" dirty="0">
                <a:solidFill>
                  <a:srgbClr val="00337F"/>
                </a:solidFill>
                <a:latin typeface="Source Serif Pro" panose="02040603050405020204" pitchFamily="18" charset="0"/>
              </a:rPr>
              <a:t>th</a:t>
            </a:r>
            <a:r>
              <a:rPr lang="en-US" sz="2000" dirty="0">
                <a:solidFill>
                  <a:srgbClr val="00337F"/>
                </a:solidFill>
                <a:latin typeface="Source Serif Pro" panose="02040603050405020204" pitchFamily="18" charset="0"/>
              </a:rPr>
              <a:t> – 9</a:t>
            </a:r>
            <a:r>
              <a:rPr lang="en-US" sz="2000" baseline="30000" dirty="0">
                <a:solidFill>
                  <a:srgbClr val="00337F"/>
                </a:solidFill>
                <a:latin typeface="Source Serif Pro" panose="02040603050405020204" pitchFamily="18" charset="0"/>
              </a:rPr>
              <a:t>th</a:t>
            </a:r>
            <a:r>
              <a:rPr lang="en-US" sz="2000" dirty="0">
                <a:solidFill>
                  <a:srgbClr val="00337F"/>
                </a:solidFill>
                <a:latin typeface="Source Serif Pro" panose="02040603050405020204" pitchFamily="18" charset="0"/>
              </a:rPr>
              <a:t> grade</a:t>
            </a:r>
          </a:p>
        </p:txBody>
      </p:sp>
      <p:sp>
        <p:nvSpPr>
          <p:cNvPr id="47" name="TextBox 46"/>
          <p:cNvSpPr txBox="1"/>
          <p:nvPr/>
        </p:nvSpPr>
        <p:spPr>
          <a:xfrm>
            <a:off x="7947053" y="3614166"/>
            <a:ext cx="1905000" cy="400110"/>
          </a:xfrm>
          <a:prstGeom prst="rect">
            <a:avLst/>
          </a:prstGeom>
          <a:noFill/>
        </p:spPr>
        <p:txBody>
          <a:bodyPr wrap="square" rtlCol="0">
            <a:spAutoFit/>
          </a:bodyPr>
          <a:lstStyle/>
          <a:p>
            <a:pPr algn="ctr"/>
            <a:r>
              <a:rPr lang="en-US" sz="2000" dirty="0">
                <a:solidFill>
                  <a:srgbClr val="00337F"/>
                </a:solidFill>
                <a:latin typeface="Source Serif Pro" panose="02040603050405020204" pitchFamily="18" charset="0"/>
              </a:rPr>
              <a:t>7</a:t>
            </a:r>
            <a:r>
              <a:rPr lang="en-US" sz="2000" baseline="30000" dirty="0">
                <a:solidFill>
                  <a:srgbClr val="00337F"/>
                </a:solidFill>
                <a:latin typeface="Source Serif Pro" panose="02040603050405020204" pitchFamily="18" charset="0"/>
              </a:rPr>
              <a:t>th</a:t>
            </a:r>
            <a:r>
              <a:rPr lang="en-US" sz="2000" dirty="0">
                <a:solidFill>
                  <a:srgbClr val="00337F"/>
                </a:solidFill>
                <a:latin typeface="Source Serif Pro" panose="02040603050405020204" pitchFamily="18" charset="0"/>
              </a:rPr>
              <a:t> – 12</a:t>
            </a:r>
            <a:r>
              <a:rPr lang="en-US" sz="2000" baseline="30000" dirty="0">
                <a:solidFill>
                  <a:srgbClr val="00337F"/>
                </a:solidFill>
                <a:latin typeface="Source Serif Pro" panose="02040603050405020204" pitchFamily="18" charset="0"/>
              </a:rPr>
              <a:t>th</a:t>
            </a:r>
            <a:r>
              <a:rPr lang="en-US" sz="2000" dirty="0">
                <a:solidFill>
                  <a:srgbClr val="00337F"/>
                </a:solidFill>
                <a:latin typeface="Source Serif Pro" panose="02040603050405020204" pitchFamily="18" charset="0"/>
              </a:rPr>
              <a:t> grade</a:t>
            </a:r>
          </a:p>
        </p:txBody>
      </p:sp>
      <p:cxnSp>
        <p:nvCxnSpPr>
          <p:cNvPr id="5" name="Straight Arrow Connector 4"/>
          <p:cNvCxnSpPr>
            <a:cxnSpLocks/>
          </p:cNvCxnSpPr>
          <p:nvPr/>
        </p:nvCxnSpPr>
        <p:spPr>
          <a:xfrm flipV="1">
            <a:off x="10278753" y="2165377"/>
            <a:ext cx="1520923" cy="1273394"/>
          </a:xfrm>
          <a:prstGeom prst="straightConnector1">
            <a:avLst/>
          </a:prstGeom>
          <a:ln w="76200">
            <a:solidFill>
              <a:srgbClr val="004B8D"/>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D5418ED-61B2-E5E8-337D-B9D391AD9BC2}"/>
              </a:ext>
            </a:extLst>
          </p:cNvPr>
          <p:cNvCxnSpPr>
            <a:cxnSpLocks/>
          </p:cNvCxnSpPr>
          <p:nvPr/>
        </p:nvCxnSpPr>
        <p:spPr>
          <a:xfrm>
            <a:off x="-1" y="6169093"/>
            <a:ext cx="1961984" cy="0"/>
          </a:xfrm>
          <a:prstGeom prst="line">
            <a:avLst/>
          </a:prstGeom>
          <a:ln w="76200">
            <a:solidFill>
              <a:srgbClr val="004B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67058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TotalTime>
  <Words>1963</Words>
  <Application>Microsoft Office PowerPoint</Application>
  <PresentationFormat>Widescreen</PresentationFormat>
  <Paragraphs>182</Paragraphs>
  <Slides>30</Slides>
  <Notes>30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arial</vt:lpstr>
      <vt:lpstr>arial</vt:lpstr>
      <vt:lpstr>Bahnschrift</vt:lpstr>
      <vt:lpstr>Calibri</vt:lpstr>
      <vt:lpstr>Calibri Light</vt:lpstr>
      <vt:lpstr>Georgia</vt:lpstr>
      <vt:lpstr>Helvetica</vt:lpstr>
      <vt:lpstr>Lora</vt:lpstr>
      <vt:lpstr>Open Sans</vt:lpstr>
      <vt:lpstr>Raleway</vt:lpstr>
      <vt:lpstr>Roboto</vt:lpstr>
      <vt:lpstr>Source Serif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Paver</dc:creator>
  <cp:lastModifiedBy>Emily Paver</cp:lastModifiedBy>
  <cp:revision>16</cp:revision>
  <dcterms:created xsi:type="dcterms:W3CDTF">2023-03-16T19:40:14Z</dcterms:created>
  <dcterms:modified xsi:type="dcterms:W3CDTF">2024-03-28T13:01:36Z</dcterms:modified>
</cp:coreProperties>
</file>